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13" r:id="rId2"/>
  </p:sldMasterIdLst>
  <p:notesMasterIdLst>
    <p:notesMasterId r:id="rId16"/>
  </p:notesMasterIdLst>
  <p:sldIdLst>
    <p:sldId id="256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2EC"/>
    <a:srgbClr val="00487E"/>
    <a:srgbClr val="D1D4D5"/>
    <a:srgbClr val="23233F"/>
    <a:srgbClr val="0A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76" d="100"/>
          <a:sy n="76" d="100"/>
        </p:scale>
        <p:origin x="43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65751-6936-4094-8CCC-AE2F417B0849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A30CF-078B-43AC-BF1C-128C40F8D0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8037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31DD8-1938-5295-ABBF-E3193E24E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1B4711-CDB6-17EF-4318-246A896E9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6A6DB3-7F1D-0DF8-303D-26B74E9AE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8DA1C-574C-ED22-4792-2B5E7F55B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9890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AB964-202E-C11A-51FC-466D5A1E6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868296-EA0B-6156-03D7-7C95A2B09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A298C-B1B6-6E93-69C9-377942F77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53F1F-B106-C9CE-BCC5-23437D5B1D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9039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4362C-2200-5A7C-B768-D86F0631A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CB131E-2D26-6384-CD79-669DF714A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0C5261-4B3F-569D-CFFD-B3437FA43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F048D-976E-C06C-8D2B-15CB9D6F7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2635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F1FCB-1499-46AB-316E-75E5132E7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3DE400-3586-8273-020D-79D202D61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F90DD-8103-5748-4C21-AAF298E88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88280-62BD-312F-7FC8-5974CA8F0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1138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AC150-724B-93D7-2AE5-D3E4967FA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40932-28F9-A4F4-22A6-6F9DC98D1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79DA3A-CFC0-9CCD-0B9F-A7E98A12F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8FD99-CF63-31F7-14A3-9C7D95AAD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8691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EEAB5-2C7C-F03D-2F25-1BF807049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358D1E-A3F8-A2E0-C717-C79517D4F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2DE4E6-33EE-025E-B5D5-9499D72B2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5B7FC-47A5-BDC5-242E-D6FAC8FAB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8347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556BD-DAD9-DA0E-0568-92ACA2D2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2FAC0-2136-0E99-424C-37BFB2B47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AA657-76CC-56D8-16EC-3665B9BA3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6478A-51F8-FDD1-F522-5212E5AAA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39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A5438-8C8A-D963-DE1A-A7AA6FDE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DC0F3C-FB70-A2F3-3DEB-8AB8D30AC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E577E-9F92-FA89-6A94-C252A5640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472A5-7E2D-CFB2-9255-06CEBE784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8835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F0B33-D43F-2EBD-F3F7-6FD34DBC4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01C792-A7CC-7713-A688-CB441E5D7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F51555-3EF5-2188-771D-221A3F136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4189B-D990-E791-BFC3-03A8A519F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8353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4CF27-5498-A0DD-8AA9-04F4F9B76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F21CD1-5EF6-E6E9-B0FA-BBFDA934C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9AD32-FA49-365E-52DD-4C719BF65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B97E8-887B-7187-1D00-FDE7DA6C1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6759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A33D-BC56-982A-0E98-87AA4A18F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663B59-0186-B61A-5BBB-3A6FBB5F92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43E50-5D33-E55A-8E77-160F9DAF6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99B30-C701-EDBA-3FA3-81C8C1BD3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A30CF-078B-43AC-BF1C-128C40F8D08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822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43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47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32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E392-A015-883A-4CE5-70AF05B40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337753-8160-043C-92D4-A5D849F61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36F0D-6B71-FD4D-0868-D24E51AE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091F-E691-0600-9C7B-F02F3078A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E5615-4991-0339-DA60-AC1F7975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0878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D9013-975C-9B6E-4F9B-9E7DDB89E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2963E-D6DE-1949-EA7B-CAD2049D5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9748F-4F4B-0484-5273-24C1DFA6D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4E476-4FE0-F4D8-8B7D-16C07126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5905E-DFE2-1ADC-49BA-BBEC6EE6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9483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0B178-4C96-842A-D62E-D9E6C8BF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D88D4-A257-FD4C-570D-5780264FD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E949D-7AC7-C2AC-5B6B-FB3939BB0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50FA0-684D-EB0D-3799-5B2D231E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D1050-05AD-2603-8448-DC493A4D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7594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F42E3-D06A-3E40-29CF-3CCF24021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D1665-3E4C-3423-7D81-B634B0352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35AAE-35FB-C58F-EFB3-CB1795746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899D9-A15A-0082-67B8-E83545DA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6CF54-E79F-CDBE-EBEF-E25FEEEC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81C5A-395F-2DAD-A628-1E000084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5368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FD5C5-DEE8-7310-D098-BF32BD07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C73FD-9A8A-8D45-16C1-9B6C7E793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15306-CD50-D4CF-435C-0255B29DF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CFFAB-0D18-9DE4-551D-619E6613E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D704B4-4251-B0CA-D873-5D660D0366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4C46A2-1C1A-ED41-E0A8-2C69669C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A04B1-A704-CAAE-6DDD-FADEC1712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EA8F0F-F75D-4B63-813B-13D24D3C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602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715D-6DD4-CCD4-0464-11C6FC69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5C3E8-CFBA-BB2F-16D8-60BB05941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46CFA-32D3-2B4D-C726-C3AD4370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5E616-47D9-8969-BBF3-BD3DDBC5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0998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B73F0-EC9B-5730-E8C0-D1FAB8C85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6E8C2-1BC3-081D-81D8-B291ECEB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A63A9-1671-CCF7-523A-4776582F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2518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3F57A-AC69-A42D-9BC1-9C091BE5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C576-E93E-B5EE-9A38-A285B3BC2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F9A9D-2543-1419-42DC-E6289042D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96EB6-5864-3AA4-9FA2-16CFA012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855B9-0136-212B-1FCA-676CAD57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8FDBD-D32B-2F5F-4652-8338672B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2559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4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A3B16-DFDE-18B8-D1AC-3BE9D28A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EF29D0-F956-E902-E9DB-2DB84CEE6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83086-BAB3-2CD0-9813-72A4135FD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C9B30-3E70-5D31-9348-FBF0F59CB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75629-DE4D-7B88-1587-D04630608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943B2-784A-93BA-31EA-9FAB2ADE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9368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5A9A-DDC1-BEC8-32EA-23AD1B6A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20BB0-0E37-14CF-20A8-25303D2F0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2E2E6-CED8-02AC-4E05-5D82B413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2BAE2-70A9-7ED5-257B-C82985193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F4AB1-5CFA-96D3-52E6-26AE6ADC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7181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E796E8-5889-4E0E-795A-FED8D6405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47A90-A8C0-40ED-2FF8-E5488F1EB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11A34-FCA5-A3F4-CD9D-FAE11BB25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A7DF-B3A0-6340-D2E3-7D11612D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8BB9A-E791-3CAD-A44D-AD0ED7AF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6141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11/4/2025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208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02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5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60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24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72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11/4/2025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4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3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23FBDD-E92F-0F1D-230A-09DA4993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0E3B6-9952-EED7-466A-5FBC9107A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513B6-D836-DD24-44E7-5BF2EA9E6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3C1DDC-DA6D-447D-9680-97DE9E640CF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9E9F-7AD2-EB1E-59F6-377555338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50B75-C80F-CDF4-DCE4-707E0194E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7342E2-C8F2-4730-B757-4EDC27B840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140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10.png"/><Relationship Id="rId5" Type="http://schemas.openxmlformats.org/officeDocument/2006/relationships/image" Target="../media/image22.jpe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11" Type="http://schemas.openxmlformats.org/officeDocument/2006/relationships/image" Target="../media/image10.png"/><Relationship Id="rId5" Type="http://schemas.openxmlformats.org/officeDocument/2006/relationships/image" Target="../media/image24.jpg"/><Relationship Id="rId10" Type="http://schemas.openxmlformats.org/officeDocument/2006/relationships/image" Target="../media/image30.jpg"/><Relationship Id="rId4" Type="http://schemas.openxmlformats.org/officeDocument/2006/relationships/image" Target="../media/image28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0.png"/><Relationship Id="rId5" Type="http://schemas.openxmlformats.org/officeDocument/2006/relationships/image" Target="../media/image8.JPG"/><Relationship Id="rId10" Type="http://schemas.openxmlformats.org/officeDocument/2006/relationships/image" Target="../media/image14.JPG"/><Relationship Id="rId4" Type="http://schemas.openxmlformats.org/officeDocument/2006/relationships/image" Target="../media/image7.JP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10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10.png"/><Relationship Id="rId5" Type="http://schemas.openxmlformats.org/officeDocument/2006/relationships/image" Target="../media/image17.jpg"/><Relationship Id="rId10" Type="http://schemas.openxmlformats.org/officeDocument/2006/relationships/image" Target="../media/image22.jpe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2505D4E-0BD7-B75C-25E6-B554A8D6B8EF}"/>
              </a:ext>
            </a:extLst>
          </p:cNvPr>
          <p:cNvGrpSpPr/>
          <p:nvPr/>
        </p:nvGrpSpPr>
        <p:grpSpPr>
          <a:xfrm>
            <a:off x="-1" y="10"/>
            <a:ext cx="12188952" cy="6857990"/>
            <a:chOff x="-1" y="10"/>
            <a:chExt cx="12188952" cy="68579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4208D0-7B0C-4142-43C2-DC3DC6EB2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76" b="34176"/>
            <a:stretch>
              <a:fillRect/>
            </a:stretch>
          </p:blipFill>
          <p:spPr>
            <a:xfrm>
              <a:off x="-1" y="10"/>
              <a:ext cx="12188952" cy="685799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F2EC98-78E1-2A00-6F6E-FBC05C1C1034}"/>
                </a:ext>
              </a:extLst>
            </p:cNvPr>
            <p:cNvSpPr/>
            <p:nvPr/>
          </p:nvSpPr>
          <p:spPr>
            <a:xfrm>
              <a:off x="974035" y="4731026"/>
              <a:ext cx="3727174" cy="1623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4FBEBF3-C941-4CB0-8AC2-3B50E1371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pic>
        <p:nvPicPr>
          <p:cNvPr id="4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5A3C6BA3-1D9F-2B1F-6000-C1130479E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4" y="5238184"/>
            <a:ext cx="3275562" cy="121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7467E2-1CC6-086A-0C6A-6C11E9174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6661" y="3184558"/>
            <a:ext cx="3431451" cy="2175801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en-AU" sz="4000" i="1" noProof="0" dirty="0">
                <a:solidFill>
                  <a:srgbClr val="FFFFFF"/>
                </a:solidFill>
              </a:rPr>
              <a:t>ADM</a:t>
            </a:r>
            <a:r>
              <a:rPr lang="en-AU" sz="4000" noProof="0" dirty="0">
                <a:solidFill>
                  <a:srgbClr val="FFFFFF"/>
                </a:solidFill>
              </a:rPr>
              <a:t> Women in Defence and</a:t>
            </a:r>
            <a:br>
              <a:rPr lang="en-AU" sz="4000" noProof="0" dirty="0">
                <a:solidFill>
                  <a:srgbClr val="FFFFFF"/>
                </a:solidFill>
              </a:rPr>
            </a:br>
            <a:r>
              <a:rPr lang="en-AU" sz="4000" noProof="0" dirty="0">
                <a:solidFill>
                  <a:srgbClr val="FFFFFF"/>
                </a:solidFill>
              </a:rPr>
              <a:t>National</a:t>
            </a:r>
            <a:br>
              <a:rPr lang="en-AU" sz="4000" noProof="0" dirty="0">
                <a:solidFill>
                  <a:srgbClr val="FFFFFF"/>
                </a:solidFill>
              </a:rPr>
            </a:br>
            <a:r>
              <a:rPr lang="en-AU" sz="4000" noProof="0" dirty="0">
                <a:solidFill>
                  <a:srgbClr val="FFFFFF"/>
                </a:solidFill>
              </a:rPr>
              <a:t>Security Events</a:t>
            </a:r>
            <a:endParaRPr lang="en-AU" sz="4000" i="1" noProof="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676B8-C0AF-05A1-A08E-D26ABD43B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39" y="302573"/>
            <a:ext cx="12007273" cy="1623681"/>
          </a:xfrm>
        </p:spPr>
        <p:txBody>
          <a:bodyPr anchor="t">
            <a:no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+mj-lt"/>
              </a:rPr>
              <a:t>125 Years of the Royal Australian Navy: Legacy, leadership and a Nuclear Propelled Future</a:t>
            </a:r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!!Sponser">
            <a:extLst>
              <a:ext uri="{FF2B5EF4-FFF2-40B4-BE49-F238E27FC236}">
                <a16:creationId xmlns:a16="http://schemas.microsoft.com/office/drawing/2014/main" id="{4CB3A1D0-E81A-6EE8-57A4-29BFE70C6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993" y="4272459"/>
            <a:ext cx="5239183" cy="70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12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2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ED186-A4A8-FC1E-802A-423208DF2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125 Years">
            <a:extLst>
              <a:ext uri="{FF2B5EF4-FFF2-40B4-BE49-F238E27FC236}">
                <a16:creationId xmlns:a16="http://schemas.microsoft.com/office/drawing/2014/main" id="{E1EE79E9-01C1-A36C-6DC4-0E95085F9CB7}"/>
              </a:ext>
            </a:extLst>
          </p:cNvPr>
          <p:cNvSpPr txBox="1">
            <a:spLocks/>
          </p:cNvSpPr>
          <p:nvPr/>
        </p:nvSpPr>
        <p:spPr>
          <a:xfrm>
            <a:off x="90839" y="302573"/>
            <a:ext cx="12007273" cy="7900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23233F"/>
                </a:solidFill>
                <a:latin typeface="+mj-lt"/>
              </a:rPr>
              <a:t>125 Years of the Royal Australian Navy</a:t>
            </a:r>
            <a:endParaRPr lang="en-AU" sz="3600" dirty="0">
              <a:solidFill>
                <a:srgbClr val="23233F"/>
              </a:solidFill>
              <a:latin typeface="+mj-lt"/>
            </a:endParaRPr>
          </a:p>
        </p:txBody>
      </p:sp>
      <p:sp>
        <p:nvSpPr>
          <p:cNvPr id="6" name="!!Arrow">
            <a:extLst>
              <a:ext uri="{FF2B5EF4-FFF2-40B4-BE49-F238E27FC236}">
                <a16:creationId xmlns:a16="http://schemas.microsoft.com/office/drawing/2014/main" id="{68DB302A-1401-9DC8-DB83-CB7C2E4D86CE}"/>
              </a:ext>
            </a:extLst>
          </p:cNvPr>
          <p:cNvSpPr/>
          <p:nvPr/>
        </p:nvSpPr>
        <p:spPr>
          <a:xfrm>
            <a:off x="652147" y="2719754"/>
            <a:ext cx="11090111" cy="2115761"/>
          </a:xfrm>
          <a:prstGeom prst="rightArrow">
            <a:avLst/>
          </a:prstGeom>
          <a:solidFill>
            <a:srgbClr val="D1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9562A36F-30D8-0447-95C7-3CB8C17F7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" y="75173"/>
            <a:ext cx="1190602" cy="441787"/>
          </a:xfrm>
          <a:prstGeom prst="rect">
            <a:avLst/>
          </a:prstGeom>
        </p:spPr>
      </p:pic>
      <p:sp>
        <p:nvSpPr>
          <p:cNvPr id="3" name="!!Oval 2000">
            <a:extLst>
              <a:ext uri="{FF2B5EF4-FFF2-40B4-BE49-F238E27FC236}">
                <a16:creationId xmlns:a16="http://schemas.microsoft.com/office/drawing/2014/main" id="{F970399D-8E6A-6959-DFCA-C4D6FB2751BB}"/>
              </a:ext>
            </a:extLst>
          </p:cNvPr>
          <p:cNvSpPr/>
          <p:nvPr/>
        </p:nvSpPr>
        <p:spPr>
          <a:xfrm>
            <a:off x="-9288709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4" name="!!Oval 2000.1">
            <a:extLst>
              <a:ext uri="{FF2B5EF4-FFF2-40B4-BE49-F238E27FC236}">
                <a16:creationId xmlns:a16="http://schemas.microsoft.com/office/drawing/2014/main" id="{3FBB68B6-E0F3-17CC-88E1-E738B7F60B2E}"/>
              </a:ext>
            </a:extLst>
          </p:cNvPr>
          <p:cNvSpPr/>
          <p:nvPr/>
        </p:nvSpPr>
        <p:spPr>
          <a:xfrm>
            <a:off x="-5850995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5" name="!!Oval 2001">
            <a:extLst>
              <a:ext uri="{FF2B5EF4-FFF2-40B4-BE49-F238E27FC236}">
                <a16:creationId xmlns:a16="http://schemas.microsoft.com/office/drawing/2014/main" id="{F894FE7D-7C5E-FA05-C48A-E947AC799672}"/>
              </a:ext>
            </a:extLst>
          </p:cNvPr>
          <p:cNvSpPr/>
          <p:nvPr/>
        </p:nvSpPr>
        <p:spPr>
          <a:xfrm>
            <a:off x="-2463654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7" name="!!Picture 2001">
            <a:extLst>
              <a:ext uri="{FF2B5EF4-FFF2-40B4-BE49-F238E27FC236}">
                <a16:creationId xmlns:a16="http://schemas.microsoft.com/office/drawing/2014/main" id="{DBB62548-CB28-17C7-ED45-3D26F937DC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02769" y="4484372"/>
            <a:ext cx="2811472" cy="1874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!!Picture 2000">
            <a:extLst>
              <a:ext uri="{FF2B5EF4-FFF2-40B4-BE49-F238E27FC236}">
                <a16:creationId xmlns:a16="http://schemas.microsoft.com/office/drawing/2014/main" id="{B343A9B8-31FC-EF45-7AAE-29253B4909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95692" y="4384071"/>
            <a:ext cx="1737085" cy="217135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!!2000">
            <a:extLst>
              <a:ext uri="{FF2B5EF4-FFF2-40B4-BE49-F238E27FC236}">
                <a16:creationId xmlns:a16="http://schemas.microsoft.com/office/drawing/2014/main" id="{AFD5D27D-7A62-9F8F-1C13-0AFF243E7DD1}"/>
              </a:ext>
            </a:extLst>
          </p:cNvPr>
          <p:cNvSpPr txBox="1"/>
          <p:nvPr/>
        </p:nvSpPr>
        <p:spPr>
          <a:xfrm>
            <a:off x="-10010551" y="1080612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Commander Jan Noonan, became the first woman to command a ship assigned to active service, leading HMAS Labuan on operations in East Timor.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2000 </a:t>
            </a:r>
          </a:p>
        </p:txBody>
      </p:sp>
      <p:sp>
        <p:nvSpPr>
          <p:cNvPr id="30" name="!!2000.1">
            <a:extLst>
              <a:ext uri="{FF2B5EF4-FFF2-40B4-BE49-F238E27FC236}">
                <a16:creationId xmlns:a16="http://schemas.microsoft.com/office/drawing/2014/main" id="{B684C8A2-FDCA-A3B6-CD9B-C1B18EDC58DD}"/>
              </a:ext>
            </a:extLst>
          </p:cNvPr>
          <p:cNvSpPr txBox="1"/>
          <p:nvPr/>
        </p:nvSpPr>
        <p:spPr>
          <a:xfrm>
            <a:off x="-6695339" y="1084650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Chief Petty Officer Donna Hayward became the first female aviation technician promoted to senior sailor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2000</a:t>
            </a:r>
          </a:p>
        </p:txBody>
      </p:sp>
      <p:sp>
        <p:nvSpPr>
          <p:cNvPr id="27" name="!!2001">
            <a:extLst>
              <a:ext uri="{FF2B5EF4-FFF2-40B4-BE49-F238E27FC236}">
                <a16:creationId xmlns:a16="http://schemas.microsoft.com/office/drawing/2014/main" id="{B3430146-94B8-870C-5A88-090700A9C8E7}"/>
              </a:ext>
            </a:extLst>
          </p:cNvPr>
          <p:cNvSpPr txBox="1"/>
          <p:nvPr/>
        </p:nvSpPr>
        <p:spPr>
          <a:xfrm>
            <a:off x="-3349990" y="1086686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Lieutenant Commander Kath Richards appointed first female officer to become a charge engineer of a major fleet unit.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May 2001</a:t>
            </a:r>
          </a:p>
        </p:txBody>
      </p:sp>
      <p:sp>
        <p:nvSpPr>
          <p:cNvPr id="9" name="!!Oval 2007">
            <a:extLst>
              <a:ext uri="{FF2B5EF4-FFF2-40B4-BE49-F238E27FC236}">
                <a16:creationId xmlns:a16="http://schemas.microsoft.com/office/drawing/2014/main" id="{8E7312C3-3B8A-0C3A-CEF9-D3F7C6F71AF3}"/>
              </a:ext>
            </a:extLst>
          </p:cNvPr>
          <p:cNvSpPr/>
          <p:nvPr/>
        </p:nvSpPr>
        <p:spPr>
          <a:xfrm>
            <a:off x="2123697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!!Oval 2011">
            <a:extLst>
              <a:ext uri="{FF2B5EF4-FFF2-40B4-BE49-F238E27FC236}">
                <a16:creationId xmlns:a16="http://schemas.microsoft.com/office/drawing/2014/main" id="{77DF54A5-5A83-0855-0E5A-AE6A503FCAC6}"/>
              </a:ext>
            </a:extLst>
          </p:cNvPr>
          <p:cNvSpPr/>
          <p:nvPr/>
        </p:nvSpPr>
        <p:spPr>
          <a:xfrm>
            <a:off x="5561411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!!Oval 2012">
            <a:extLst>
              <a:ext uri="{FF2B5EF4-FFF2-40B4-BE49-F238E27FC236}">
                <a16:creationId xmlns:a16="http://schemas.microsoft.com/office/drawing/2014/main" id="{9A9A9F2F-E0A2-24F7-4634-D5C2A9075B09}"/>
              </a:ext>
            </a:extLst>
          </p:cNvPr>
          <p:cNvSpPr/>
          <p:nvPr/>
        </p:nvSpPr>
        <p:spPr>
          <a:xfrm>
            <a:off x="8948752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!!Picture 2012">
            <a:extLst>
              <a:ext uri="{FF2B5EF4-FFF2-40B4-BE49-F238E27FC236}">
                <a16:creationId xmlns:a16="http://schemas.microsoft.com/office/drawing/2014/main" id="{EC4FDC3B-CA2D-4C78-A0C2-0C7725DA2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626" y="4384071"/>
            <a:ext cx="1660689" cy="2349072"/>
          </a:xfrm>
          <a:prstGeom prst="rect">
            <a:avLst/>
          </a:prstGeom>
        </p:spPr>
      </p:pic>
      <p:pic>
        <p:nvPicPr>
          <p:cNvPr id="16" name="!!Picture 2011">
            <a:extLst>
              <a:ext uri="{FF2B5EF4-FFF2-40B4-BE49-F238E27FC236}">
                <a16:creationId xmlns:a16="http://schemas.microsoft.com/office/drawing/2014/main" id="{05280D8C-99AE-ECBD-2E57-F60C4EB71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6614" y="4384071"/>
            <a:ext cx="2667395" cy="1974762"/>
          </a:xfrm>
          <a:prstGeom prst="rect">
            <a:avLst/>
          </a:prstGeom>
        </p:spPr>
      </p:pic>
      <p:pic>
        <p:nvPicPr>
          <p:cNvPr id="21" name="!!Picture 2007">
            <a:extLst>
              <a:ext uri="{FF2B5EF4-FFF2-40B4-BE49-F238E27FC236}">
                <a16:creationId xmlns:a16="http://schemas.microsoft.com/office/drawing/2014/main" id="{DAC740F9-E45D-6EB3-6FFA-CEAB4EF532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792" y="4384071"/>
            <a:ext cx="3150930" cy="2100620"/>
          </a:xfrm>
          <a:prstGeom prst="rect">
            <a:avLst/>
          </a:prstGeom>
        </p:spPr>
      </p:pic>
      <p:sp>
        <p:nvSpPr>
          <p:cNvPr id="37" name="!!2007">
            <a:extLst>
              <a:ext uri="{FF2B5EF4-FFF2-40B4-BE49-F238E27FC236}">
                <a16:creationId xmlns:a16="http://schemas.microsoft.com/office/drawing/2014/main" id="{5C199ACE-4719-2E45-98A6-9FA3C98B8EB0}"/>
              </a:ext>
            </a:extLst>
          </p:cNvPr>
          <p:cNvSpPr txBox="1"/>
          <p:nvPr/>
        </p:nvSpPr>
        <p:spPr>
          <a:xfrm>
            <a:off x="1401856" y="1080612"/>
            <a:ext cx="196680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/>
            </a:br>
            <a:r>
              <a:rPr lang="en-AU" sz="1300" kern="1200" dirty="0"/>
              <a:t>Captain Michele Miller appointed the RAN’s first female Commanding Officer of a Surface Combatant - ANZAC Class Frigate HMAS </a:t>
            </a:r>
            <a:r>
              <a:rPr lang="en-AU" sz="1300" i="1" kern="1200" dirty="0"/>
              <a:t>Perth</a:t>
            </a:r>
            <a:r>
              <a:rPr lang="en-AU" sz="1300" kern="1200" dirty="0"/>
              <a:t>.</a:t>
            </a:r>
            <a:br>
              <a:rPr lang="en-AU" sz="15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2007 </a:t>
            </a:r>
          </a:p>
        </p:txBody>
      </p:sp>
      <p:sp>
        <p:nvSpPr>
          <p:cNvPr id="32" name="!!2011">
            <a:extLst>
              <a:ext uri="{FF2B5EF4-FFF2-40B4-BE49-F238E27FC236}">
                <a16:creationId xmlns:a16="http://schemas.microsoft.com/office/drawing/2014/main" id="{235C5FA7-7D6B-6857-8AC3-900032D575A3}"/>
              </a:ext>
            </a:extLst>
          </p:cNvPr>
          <p:cNvSpPr txBox="1"/>
          <p:nvPr/>
        </p:nvSpPr>
        <p:spPr>
          <a:xfrm>
            <a:off x="4717066" y="1078615"/>
            <a:ext cx="2211807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/>
            </a:br>
            <a:r>
              <a:rPr lang="en-AU" sz="1300" kern="1200" dirty="0"/>
              <a:t>Robyn Walker appointed as the RAN’s first female admiral</a:t>
            </a:r>
            <a:br>
              <a:rPr lang="en-AU" sz="15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16th December 2011 </a:t>
            </a:r>
          </a:p>
        </p:txBody>
      </p:sp>
      <p:sp>
        <p:nvSpPr>
          <p:cNvPr id="26" name="!!2012">
            <a:extLst>
              <a:ext uri="{FF2B5EF4-FFF2-40B4-BE49-F238E27FC236}">
                <a16:creationId xmlns:a16="http://schemas.microsoft.com/office/drawing/2014/main" id="{9848596E-9493-4474-23FF-71A367F6DF14}"/>
              </a:ext>
            </a:extLst>
          </p:cNvPr>
          <p:cNvSpPr txBox="1"/>
          <p:nvPr/>
        </p:nvSpPr>
        <p:spPr>
          <a:xfrm>
            <a:off x="8062415" y="1086686"/>
            <a:ext cx="229579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Rear Admiral Robyn Walker appointed as the ADF’s first female Surgeon General.</a:t>
            </a:r>
            <a:br>
              <a:rPr lang="en-AU" sz="13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2012</a:t>
            </a:r>
          </a:p>
        </p:txBody>
      </p:sp>
      <p:sp>
        <p:nvSpPr>
          <p:cNvPr id="38" name="!!Oval 2013">
            <a:extLst>
              <a:ext uri="{FF2B5EF4-FFF2-40B4-BE49-F238E27FC236}">
                <a16:creationId xmlns:a16="http://schemas.microsoft.com/office/drawing/2014/main" id="{AA356070-3A7C-FC7B-D3FF-3F07C593132B}"/>
              </a:ext>
            </a:extLst>
          </p:cNvPr>
          <p:cNvSpPr/>
          <p:nvPr/>
        </p:nvSpPr>
        <p:spPr>
          <a:xfrm>
            <a:off x="13764172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9" name="!!Oval 2016">
            <a:extLst>
              <a:ext uri="{FF2B5EF4-FFF2-40B4-BE49-F238E27FC236}">
                <a16:creationId xmlns:a16="http://schemas.microsoft.com/office/drawing/2014/main" id="{174CAEF1-E38C-A82A-B77C-E0C984F981AC}"/>
              </a:ext>
            </a:extLst>
          </p:cNvPr>
          <p:cNvSpPr/>
          <p:nvPr/>
        </p:nvSpPr>
        <p:spPr>
          <a:xfrm>
            <a:off x="17201886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40" name="!!Oval 2023a">
            <a:extLst>
              <a:ext uri="{FF2B5EF4-FFF2-40B4-BE49-F238E27FC236}">
                <a16:creationId xmlns:a16="http://schemas.microsoft.com/office/drawing/2014/main" id="{80126698-4796-2C98-6057-276CE4D8A26F}"/>
              </a:ext>
            </a:extLst>
          </p:cNvPr>
          <p:cNvSpPr/>
          <p:nvPr/>
        </p:nvSpPr>
        <p:spPr>
          <a:xfrm>
            <a:off x="20589227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41" name="!!Picture 2023a">
            <a:extLst>
              <a:ext uri="{FF2B5EF4-FFF2-40B4-BE49-F238E27FC236}">
                <a16:creationId xmlns:a16="http://schemas.microsoft.com/office/drawing/2014/main" id="{EA2CB9E8-C4E3-5AFF-6458-161B60E11FE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63649" y="4384071"/>
            <a:ext cx="1574276" cy="236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!!Picture 2013">
            <a:extLst>
              <a:ext uri="{FF2B5EF4-FFF2-40B4-BE49-F238E27FC236}">
                <a16:creationId xmlns:a16="http://schemas.microsoft.com/office/drawing/2014/main" id="{CB8FE793-EDCD-8D2B-96E7-3B1EFF209B9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0267" y="4384071"/>
            <a:ext cx="3150930" cy="147394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!!2013">
            <a:extLst>
              <a:ext uri="{FF2B5EF4-FFF2-40B4-BE49-F238E27FC236}">
                <a16:creationId xmlns:a16="http://schemas.microsoft.com/office/drawing/2014/main" id="{17DCCA11-8BB8-00A9-91F3-1A3135F3EA39}"/>
              </a:ext>
            </a:extLst>
          </p:cNvPr>
          <p:cNvSpPr txBox="1"/>
          <p:nvPr/>
        </p:nvSpPr>
        <p:spPr>
          <a:xfrm>
            <a:off x="13043198" y="1078615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The last remaining restricted sailor category, Clearance Diver, was opened to women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2013 </a:t>
            </a:r>
          </a:p>
        </p:txBody>
      </p:sp>
      <p:sp>
        <p:nvSpPr>
          <p:cNvPr id="44" name="!!2016">
            <a:extLst>
              <a:ext uri="{FF2B5EF4-FFF2-40B4-BE49-F238E27FC236}">
                <a16:creationId xmlns:a16="http://schemas.microsoft.com/office/drawing/2014/main" id="{CDD2DDD8-CC53-B6CE-5CDD-7236570F4DFD}"/>
              </a:ext>
            </a:extLst>
          </p:cNvPr>
          <p:cNvSpPr txBox="1"/>
          <p:nvPr/>
        </p:nvSpPr>
        <p:spPr>
          <a:xfrm>
            <a:off x="16357542" y="1064143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All ADF roles officially open to women without restrictions.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2016 </a:t>
            </a:r>
          </a:p>
        </p:txBody>
      </p:sp>
      <p:sp>
        <p:nvSpPr>
          <p:cNvPr id="45" name="!!2023a">
            <a:extLst>
              <a:ext uri="{FF2B5EF4-FFF2-40B4-BE49-F238E27FC236}">
                <a16:creationId xmlns:a16="http://schemas.microsoft.com/office/drawing/2014/main" id="{1538D301-EAD4-9B85-13C8-899D40C4E36C}"/>
              </a:ext>
            </a:extLst>
          </p:cNvPr>
          <p:cNvSpPr txBox="1"/>
          <p:nvPr/>
        </p:nvSpPr>
        <p:spPr>
          <a:xfrm>
            <a:off x="19702891" y="1078615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Commander Tina Brown is the first woman to take command of a Royal Australian Navy destroyer.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2023</a:t>
            </a:r>
          </a:p>
        </p:txBody>
      </p:sp>
      <p:pic>
        <p:nvPicPr>
          <p:cNvPr id="2" name="!!Sponser">
            <a:extLst>
              <a:ext uri="{FF2B5EF4-FFF2-40B4-BE49-F238E27FC236}">
                <a16:creationId xmlns:a16="http://schemas.microsoft.com/office/drawing/2014/main" id="{834C5942-7A0A-885C-23AF-78EADA444E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929" y="71242"/>
            <a:ext cx="2639590" cy="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86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2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DB7215-BB99-3C29-2151-7F7905638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125 Years">
            <a:extLst>
              <a:ext uri="{FF2B5EF4-FFF2-40B4-BE49-F238E27FC236}">
                <a16:creationId xmlns:a16="http://schemas.microsoft.com/office/drawing/2014/main" id="{942E1D66-4788-D357-904C-4A0D1786CA53}"/>
              </a:ext>
            </a:extLst>
          </p:cNvPr>
          <p:cNvSpPr txBox="1">
            <a:spLocks/>
          </p:cNvSpPr>
          <p:nvPr/>
        </p:nvSpPr>
        <p:spPr>
          <a:xfrm>
            <a:off x="90839" y="302573"/>
            <a:ext cx="12007273" cy="7900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23233F"/>
                </a:solidFill>
                <a:latin typeface="+mj-lt"/>
              </a:rPr>
              <a:t>125 Years of the Royal Australian Navy</a:t>
            </a:r>
            <a:endParaRPr lang="en-AU" sz="3600" dirty="0">
              <a:solidFill>
                <a:srgbClr val="23233F"/>
              </a:solidFill>
              <a:latin typeface="+mj-lt"/>
            </a:endParaRPr>
          </a:p>
        </p:txBody>
      </p:sp>
      <p:sp>
        <p:nvSpPr>
          <p:cNvPr id="6" name="!!Arrow">
            <a:extLst>
              <a:ext uri="{FF2B5EF4-FFF2-40B4-BE49-F238E27FC236}">
                <a16:creationId xmlns:a16="http://schemas.microsoft.com/office/drawing/2014/main" id="{E78AC9D8-B969-24B9-2EF3-63D0F3D89585}"/>
              </a:ext>
            </a:extLst>
          </p:cNvPr>
          <p:cNvSpPr/>
          <p:nvPr/>
        </p:nvSpPr>
        <p:spPr>
          <a:xfrm>
            <a:off x="652147" y="2719754"/>
            <a:ext cx="11090111" cy="2115761"/>
          </a:xfrm>
          <a:prstGeom prst="rightArrow">
            <a:avLst/>
          </a:prstGeom>
          <a:solidFill>
            <a:srgbClr val="D1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BF4C48FF-12B1-5BD9-907B-E123D116F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" y="75173"/>
            <a:ext cx="1190602" cy="441787"/>
          </a:xfrm>
          <a:prstGeom prst="rect">
            <a:avLst/>
          </a:prstGeom>
        </p:spPr>
      </p:pic>
      <p:sp>
        <p:nvSpPr>
          <p:cNvPr id="9" name="!!Oval 2007">
            <a:extLst>
              <a:ext uri="{FF2B5EF4-FFF2-40B4-BE49-F238E27FC236}">
                <a16:creationId xmlns:a16="http://schemas.microsoft.com/office/drawing/2014/main" id="{C1E6A0E8-86E1-07EE-6DB5-4216802734F8}"/>
              </a:ext>
            </a:extLst>
          </p:cNvPr>
          <p:cNvSpPr/>
          <p:nvPr/>
        </p:nvSpPr>
        <p:spPr>
          <a:xfrm>
            <a:off x="-9011663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0" name="!!Oval 2011">
            <a:extLst>
              <a:ext uri="{FF2B5EF4-FFF2-40B4-BE49-F238E27FC236}">
                <a16:creationId xmlns:a16="http://schemas.microsoft.com/office/drawing/2014/main" id="{19F159E2-EFB1-2CE2-C874-B04E54E7CE24}"/>
              </a:ext>
            </a:extLst>
          </p:cNvPr>
          <p:cNvSpPr/>
          <p:nvPr/>
        </p:nvSpPr>
        <p:spPr>
          <a:xfrm>
            <a:off x="-5573949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1" name="!!Oval 2012">
            <a:extLst>
              <a:ext uri="{FF2B5EF4-FFF2-40B4-BE49-F238E27FC236}">
                <a16:creationId xmlns:a16="http://schemas.microsoft.com/office/drawing/2014/main" id="{312C2AED-D224-F653-9F6F-3B79C1881FA1}"/>
              </a:ext>
            </a:extLst>
          </p:cNvPr>
          <p:cNvSpPr/>
          <p:nvPr/>
        </p:nvSpPr>
        <p:spPr>
          <a:xfrm>
            <a:off x="-2186608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12" name="!!Picture 2012">
            <a:extLst>
              <a:ext uri="{FF2B5EF4-FFF2-40B4-BE49-F238E27FC236}">
                <a16:creationId xmlns:a16="http://schemas.microsoft.com/office/drawing/2014/main" id="{12C3C3CD-7EE1-3361-2B28-9CCA39EAA2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42734" y="4384071"/>
            <a:ext cx="1660689" cy="234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!!Picture 2011">
            <a:extLst>
              <a:ext uri="{FF2B5EF4-FFF2-40B4-BE49-F238E27FC236}">
                <a16:creationId xmlns:a16="http://schemas.microsoft.com/office/drawing/2014/main" id="{AEBD144F-0618-4843-4C76-F0BEB22AB5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58746" y="4384071"/>
            <a:ext cx="2667395" cy="197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!!Picture 2007">
            <a:extLst>
              <a:ext uri="{FF2B5EF4-FFF2-40B4-BE49-F238E27FC236}">
                <a16:creationId xmlns:a16="http://schemas.microsoft.com/office/drawing/2014/main" id="{A1A0B4FD-259D-24CD-26BF-9BBE814308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25568" y="4384071"/>
            <a:ext cx="3150930" cy="210062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!!2007">
            <a:extLst>
              <a:ext uri="{FF2B5EF4-FFF2-40B4-BE49-F238E27FC236}">
                <a16:creationId xmlns:a16="http://schemas.microsoft.com/office/drawing/2014/main" id="{78C7A522-E074-C8E3-085D-041D469C2C33}"/>
              </a:ext>
            </a:extLst>
          </p:cNvPr>
          <p:cNvSpPr txBox="1"/>
          <p:nvPr/>
        </p:nvSpPr>
        <p:spPr>
          <a:xfrm>
            <a:off x="-9733504" y="1080612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Captain Michele Miller appointed the RAN’s first female Commanding Officer of a Surface Combatant - ANZAC Class Frigate HMAS </a:t>
            </a:r>
            <a:r>
              <a:rPr lang="en-AU" sz="1300" i="1" kern="1200" dirty="0">
                <a:solidFill>
                  <a:srgbClr val="D4E2EC"/>
                </a:solidFill>
              </a:rPr>
              <a:t>Perth</a:t>
            </a:r>
            <a:r>
              <a:rPr lang="en-AU" sz="1300" kern="1200" dirty="0">
                <a:solidFill>
                  <a:srgbClr val="D4E2EC"/>
                </a:solidFill>
              </a:rPr>
              <a:t>.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2007 </a:t>
            </a:r>
          </a:p>
        </p:txBody>
      </p:sp>
      <p:sp>
        <p:nvSpPr>
          <p:cNvPr id="32" name="!!2011">
            <a:extLst>
              <a:ext uri="{FF2B5EF4-FFF2-40B4-BE49-F238E27FC236}">
                <a16:creationId xmlns:a16="http://schemas.microsoft.com/office/drawing/2014/main" id="{15B3910A-CBC0-79AC-EEC5-EFB79129F0F9}"/>
              </a:ext>
            </a:extLst>
          </p:cNvPr>
          <p:cNvSpPr txBox="1"/>
          <p:nvPr/>
        </p:nvSpPr>
        <p:spPr>
          <a:xfrm>
            <a:off x="-6418294" y="1078615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Robyn Walker appointed as the RAN’s first female admiral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16th December 2011 </a:t>
            </a:r>
          </a:p>
        </p:txBody>
      </p:sp>
      <p:sp>
        <p:nvSpPr>
          <p:cNvPr id="26" name="!!2012">
            <a:extLst>
              <a:ext uri="{FF2B5EF4-FFF2-40B4-BE49-F238E27FC236}">
                <a16:creationId xmlns:a16="http://schemas.microsoft.com/office/drawing/2014/main" id="{6CFA8C31-8671-1B6D-2423-58DC5E60ED62}"/>
              </a:ext>
            </a:extLst>
          </p:cNvPr>
          <p:cNvSpPr txBox="1"/>
          <p:nvPr/>
        </p:nvSpPr>
        <p:spPr>
          <a:xfrm>
            <a:off x="-3072945" y="1086686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Rear Admiral Robyn Walker appointed as the ADF’s first female Surgeon General.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2012</a:t>
            </a:r>
          </a:p>
        </p:txBody>
      </p:sp>
      <p:sp>
        <p:nvSpPr>
          <p:cNvPr id="8" name="!!Oval 2013">
            <a:extLst>
              <a:ext uri="{FF2B5EF4-FFF2-40B4-BE49-F238E27FC236}">
                <a16:creationId xmlns:a16="http://schemas.microsoft.com/office/drawing/2014/main" id="{158314C4-5A49-C2AD-DF9C-DA3C4CC6B2D0}"/>
              </a:ext>
            </a:extLst>
          </p:cNvPr>
          <p:cNvSpPr/>
          <p:nvPr/>
        </p:nvSpPr>
        <p:spPr>
          <a:xfrm>
            <a:off x="2123697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!!Oval 2016">
            <a:extLst>
              <a:ext uri="{FF2B5EF4-FFF2-40B4-BE49-F238E27FC236}">
                <a16:creationId xmlns:a16="http://schemas.microsoft.com/office/drawing/2014/main" id="{2A282E2F-8B5E-7922-3DEB-B9937BEAD3CD}"/>
              </a:ext>
            </a:extLst>
          </p:cNvPr>
          <p:cNvSpPr/>
          <p:nvPr/>
        </p:nvSpPr>
        <p:spPr>
          <a:xfrm>
            <a:off x="5561411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!!Oval 2023a">
            <a:extLst>
              <a:ext uri="{FF2B5EF4-FFF2-40B4-BE49-F238E27FC236}">
                <a16:creationId xmlns:a16="http://schemas.microsoft.com/office/drawing/2014/main" id="{8D8483CA-3555-1AB2-E745-4A6976C1F4B9}"/>
              </a:ext>
            </a:extLst>
          </p:cNvPr>
          <p:cNvSpPr/>
          <p:nvPr/>
        </p:nvSpPr>
        <p:spPr>
          <a:xfrm>
            <a:off x="8948752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!!Picture 2023a">
            <a:extLst>
              <a:ext uri="{FF2B5EF4-FFF2-40B4-BE49-F238E27FC236}">
                <a16:creationId xmlns:a16="http://schemas.microsoft.com/office/drawing/2014/main" id="{EF08872B-55A1-E8C3-216C-C8184C1CC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3174" y="4384071"/>
            <a:ext cx="1574276" cy="2361414"/>
          </a:xfrm>
          <a:prstGeom prst="rect">
            <a:avLst/>
          </a:prstGeom>
        </p:spPr>
      </p:pic>
      <p:pic>
        <p:nvPicPr>
          <p:cNvPr id="18" name="!!Picture 2013">
            <a:extLst>
              <a:ext uri="{FF2B5EF4-FFF2-40B4-BE49-F238E27FC236}">
                <a16:creationId xmlns:a16="http://schemas.microsoft.com/office/drawing/2014/main" id="{3D0D0ECE-E252-1F7A-6984-7EADC8EF1D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792" y="4384071"/>
            <a:ext cx="3150930" cy="1473943"/>
          </a:xfrm>
          <a:prstGeom prst="rect">
            <a:avLst/>
          </a:prstGeom>
        </p:spPr>
      </p:pic>
      <p:sp>
        <p:nvSpPr>
          <p:cNvPr id="34" name="!!2013">
            <a:extLst>
              <a:ext uri="{FF2B5EF4-FFF2-40B4-BE49-F238E27FC236}">
                <a16:creationId xmlns:a16="http://schemas.microsoft.com/office/drawing/2014/main" id="{6D12E476-ADF7-1D2D-A297-A1DFE6FC26F7}"/>
              </a:ext>
            </a:extLst>
          </p:cNvPr>
          <p:cNvSpPr txBox="1"/>
          <p:nvPr/>
        </p:nvSpPr>
        <p:spPr>
          <a:xfrm>
            <a:off x="1402723" y="1078615"/>
            <a:ext cx="196680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/>
            </a:br>
            <a:r>
              <a:rPr lang="en-AU" sz="1300" kern="1200" dirty="0"/>
              <a:t>The last remaining restricted sailor category, Clearance Diver, was opened to women</a:t>
            </a:r>
            <a:br>
              <a:rPr lang="en-AU" sz="15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2013 </a:t>
            </a:r>
          </a:p>
        </p:txBody>
      </p:sp>
      <p:sp>
        <p:nvSpPr>
          <p:cNvPr id="29" name="!!2016">
            <a:extLst>
              <a:ext uri="{FF2B5EF4-FFF2-40B4-BE49-F238E27FC236}">
                <a16:creationId xmlns:a16="http://schemas.microsoft.com/office/drawing/2014/main" id="{3967B285-C69F-7184-EBC9-9A31A6EBDA4A}"/>
              </a:ext>
            </a:extLst>
          </p:cNvPr>
          <p:cNvSpPr txBox="1"/>
          <p:nvPr/>
        </p:nvSpPr>
        <p:spPr>
          <a:xfrm>
            <a:off x="4717067" y="1064143"/>
            <a:ext cx="2211807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/>
            </a:br>
            <a:r>
              <a:rPr lang="en-AU" sz="1300" kern="1200" dirty="0"/>
              <a:t>All ADF roles officially open to women without restrictions.</a:t>
            </a:r>
            <a:br>
              <a:rPr lang="en-AU" sz="15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2016 </a:t>
            </a:r>
          </a:p>
        </p:txBody>
      </p:sp>
      <p:sp>
        <p:nvSpPr>
          <p:cNvPr id="25" name="!!2023a">
            <a:extLst>
              <a:ext uri="{FF2B5EF4-FFF2-40B4-BE49-F238E27FC236}">
                <a16:creationId xmlns:a16="http://schemas.microsoft.com/office/drawing/2014/main" id="{6F39BFC2-19C3-7B94-4F75-7A42655BD409}"/>
              </a:ext>
            </a:extLst>
          </p:cNvPr>
          <p:cNvSpPr txBox="1"/>
          <p:nvPr/>
        </p:nvSpPr>
        <p:spPr>
          <a:xfrm>
            <a:off x="8062416" y="1078615"/>
            <a:ext cx="229579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Commander Tina Brown is the first woman to take command of a Royal Australian Navy destroyer.</a:t>
            </a:r>
            <a:br>
              <a:rPr lang="en-AU" sz="13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2023</a:t>
            </a:r>
          </a:p>
        </p:txBody>
      </p:sp>
      <p:sp>
        <p:nvSpPr>
          <p:cNvPr id="35" name="!!Oval 2023b">
            <a:extLst>
              <a:ext uri="{FF2B5EF4-FFF2-40B4-BE49-F238E27FC236}">
                <a16:creationId xmlns:a16="http://schemas.microsoft.com/office/drawing/2014/main" id="{47B57DCC-857B-D7C9-80E8-10F7A74CAA87}"/>
              </a:ext>
            </a:extLst>
          </p:cNvPr>
          <p:cNvSpPr/>
          <p:nvPr/>
        </p:nvSpPr>
        <p:spPr>
          <a:xfrm>
            <a:off x="13411204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8" name="!!Oval 2023c">
            <a:extLst>
              <a:ext uri="{FF2B5EF4-FFF2-40B4-BE49-F238E27FC236}">
                <a16:creationId xmlns:a16="http://schemas.microsoft.com/office/drawing/2014/main" id="{3EA4C7C9-0188-7016-408A-F7ACAD9841C4}"/>
              </a:ext>
            </a:extLst>
          </p:cNvPr>
          <p:cNvSpPr/>
          <p:nvPr/>
        </p:nvSpPr>
        <p:spPr>
          <a:xfrm>
            <a:off x="16848918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9" name="!!Oval Today">
            <a:extLst>
              <a:ext uri="{FF2B5EF4-FFF2-40B4-BE49-F238E27FC236}">
                <a16:creationId xmlns:a16="http://schemas.microsoft.com/office/drawing/2014/main" id="{7B44A282-88AA-FCFD-9817-F72F25991124}"/>
              </a:ext>
            </a:extLst>
          </p:cNvPr>
          <p:cNvSpPr/>
          <p:nvPr/>
        </p:nvSpPr>
        <p:spPr>
          <a:xfrm>
            <a:off x="20236259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40" name="!!Picture 2023b">
            <a:extLst>
              <a:ext uri="{FF2B5EF4-FFF2-40B4-BE49-F238E27FC236}">
                <a16:creationId xmlns:a16="http://schemas.microsoft.com/office/drawing/2014/main" id="{9DDDCE85-0737-9228-C83F-0043AB96DE1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5626" y="4384071"/>
            <a:ext cx="1574276" cy="2361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!!Picture 2023c" descr="A person in a uniform smiling&#10;&#10;AI-generated content may be incorrect.">
            <a:extLst>
              <a:ext uri="{FF2B5EF4-FFF2-40B4-BE49-F238E27FC236}">
                <a16:creationId xmlns:a16="http://schemas.microsoft.com/office/drawing/2014/main" id="{CB297A40-3B96-671A-0641-41A6D411A52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423" y="4384071"/>
            <a:ext cx="1994110" cy="236181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!!2023b">
            <a:extLst>
              <a:ext uri="{FF2B5EF4-FFF2-40B4-BE49-F238E27FC236}">
                <a16:creationId xmlns:a16="http://schemas.microsoft.com/office/drawing/2014/main" id="{691F9A30-B660-E7A4-5F11-DB2F77291007}"/>
              </a:ext>
            </a:extLst>
          </p:cNvPr>
          <p:cNvSpPr txBox="1"/>
          <p:nvPr/>
        </p:nvSpPr>
        <p:spPr>
          <a:xfrm>
            <a:off x="12689363" y="1064143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Lieutenant Commander Elizabeth Newman appointed first female commanding officer of STS Young Endeavour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2023 </a:t>
            </a:r>
          </a:p>
        </p:txBody>
      </p:sp>
      <p:sp>
        <p:nvSpPr>
          <p:cNvPr id="43" name="!!2023c">
            <a:extLst>
              <a:ext uri="{FF2B5EF4-FFF2-40B4-BE49-F238E27FC236}">
                <a16:creationId xmlns:a16="http://schemas.microsoft.com/office/drawing/2014/main" id="{8B276599-621D-3FB1-AD71-D4B4A90D3A8F}"/>
              </a:ext>
            </a:extLst>
          </p:cNvPr>
          <p:cNvSpPr txBox="1"/>
          <p:nvPr/>
        </p:nvSpPr>
        <p:spPr>
          <a:xfrm>
            <a:off x="16004574" y="1063779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Lieutenant Isabella was among the first six RAN officers to complete the Royal Navy’ Nuclear Reactor Course – finishing Dux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 </a:t>
            </a: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2023</a:t>
            </a:r>
          </a:p>
        </p:txBody>
      </p:sp>
      <p:sp>
        <p:nvSpPr>
          <p:cNvPr id="44" name="!!Today">
            <a:extLst>
              <a:ext uri="{FF2B5EF4-FFF2-40B4-BE49-F238E27FC236}">
                <a16:creationId xmlns:a16="http://schemas.microsoft.com/office/drawing/2014/main" id="{2C90AA2D-2973-41E9-A8EE-9B46060FA2DF}"/>
              </a:ext>
            </a:extLst>
          </p:cNvPr>
          <p:cNvSpPr txBox="1"/>
          <p:nvPr/>
        </p:nvSpPr>
        <p:spPr>
          <a:xfrm>
            <a:off x="19349923" y="1092670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Of the15,392 RAN permanent full-time personnel, about 24% or roughly 3,694 are women.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Today</a:t>
            </a:r>
          </a:p>
        </p:txBody>
      </p:sp>
      <p:pic>
        <p:nvPicPr>
          <p:cNvPr id="2" name="!!Sponser">
            <a:extLst>
              <a:ext uri="{FF2B5EF4-FFF2-40B4-BE49-F238E27FC236}">
                <a16:creationId xmlns:a16="http://schemas.microsoft.com/office/drawing/2014/main" id="{CB527135-3871-5BFB-ADCF-847C9D36E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929" y="71242"/>
            <a:ext cx="2639590" cy="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05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2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523D31-8E87-7F1C-4A87-78A8F7B5B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125 Years">
            <a:extLst>
              <a:ext uri="{FF2B5EF4-FFF2-40B4-BE49-F238E27FC236}">
                <a16:creationId xmlns:a16="http://schemas.microsoft.com/office/drawing/2014/main" id="{C729E1AC-7FB0-451B-11AC-0D8A43A05A80}"/>
              </a:ext>
            </a:extLst>
          </p:cNvPr>
          <p:cNvSpPr txBox="1">
            <a:spLocks/>
          </p:cNvSpPr>
          <p:nvPr/>
        </p:nvSpPr>
        <p:spPr>
          <a:xfrm>
            <a:off x="90839" y="302573"/>
            <a:ext cx="12007273" cy="7900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23233F"/>
                </a:solidFill>
                <a:latin typeface="+mj-lt"/>
              </a:rPr>
              <a:t>125 Years of the Royal Australian Navy</a:t>
            </a:r>
            <a:endParaRPr lang="en-AU" sz="3600" dirty="0">
              <a:solidFill>
                <a:srgbClr val="23233F"/>
              </a:solidFill>
              <a:latin typeface="+mj-lt"/>
            </a:endParaRPr>
          </a:p>
        </p:txBody>
      </p:sp>
      <p:sp>
        <p:nvSpPr>
          <p:cNvPr id="6" name="!!Arrow">
            <a:extLst>
              <a:ext uri="{FF2B5EF4-FFF2-40B4-BE49-F238E27FC236}">
                <a16:creationId xmlns:a16="http://schemas.microsoft.com/office/drawing/2014/main" id="{B13E4EC8-5089-2D5C-62B2-F910E271895A}"/>
              </a:ext>
            </a:extLst>
          </p:cNvPr>
          <p:cNvSpPr/>
          <p:nvPr/>
        </p:nvSpPr>
        <p:spPr>
          <a:xfrm>
            <a:off x="652147" y="2719754"/>
            <a:ext cx="11090111" cy="2115761"/>
          </a:xfrm>
          <a:prstGeom prst="rightArrow">
            <a:avLst/>
          </a:prstGeom>
          <a:solidFill>
            <a:srgbClr val="D1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E775F42B-3726-7504-204E-C979E16E3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" y="75173"/>
            <a:ext cx="1190602" cy="441787"/>
          </a:xfrm>
          <a:prstGeom prst="rect">
            <a:avLst/>
          </a:prstGeom>
        </p:spPr>
      </p:pic>
      <p:sp>
        <p:nvSpPr>
          <p:cNvPr id="8" name="!!Oval 2013">
            <a:extLst>
              <a:ext uri="{FF2B5EF4-FFF2-40B4-BE49-F238E27FC236}">
                <a16:creationId xmlns:a16="http://schemas.microsoft.com/office/drawing/2014/main" id="{3ABB36C8-6467-36D7-1748-04716F59679D}"/>
              </a:ext>
            </a:extLst>
          </p:cNvPr>
          <p:cNvSpPr/>
          <p:nvPr/>
        </p:nvSpPr>
        <p:spPr>
          <a:xfrm>
            <a:off x="-8625583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4" name="!!Oval 2016">
            <a:extLst>
              <a:ext uri="{FF2B5EF4-FFF2-40B4-BE49-F238E27FC236}">
                <a16:creationId xmlns:a16="http://schemas.microsoft.com/office/drawing/2014/main" id="{695BA216-FF1E-9111-112B-A83760ECB547}"/>
              </a:ext>
            </a:extLst>
          </p:cNvPr>
          <p:cNvSpPr/>
          <p:nvPr/>
        </p:nvSpPr>
        <p:spPr>
          <a:xfrm>
            <a:off x="-5187869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5" name="!!Oval 2023a">
            <a:extLst>
              <a:ext uri="{FF2B5EF4-FFF2-40B4-BE49-F238E27FC236}">
                <a16:creationId xmlns:a16="http://schemas.microsoft.com/office/drawing/2014/main" id="{6314EF10-FC3B-E346-F2C7-8FA5EDA31C2F}"/>
              </a:ext>
            </a:extLst>
          </p:cNvPr>
          <p:cNvSpPr/>
          <p:nvPr/>
        </p:nvSpPr>
        <p:spPr>
          <a:xfrm>
            <a:off x="-1800528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17" name="!!Picture 2023a">
            <a:extLst>
              <a:ext uri="{FF2B5EF4-FFF2-40B4-BE49-F238E27FC236}">
                <a16:creationId xmlns:a16="http://schemas.microsoft.com/office/drawing/2014/main" id="{48F179D2-061A-8C89-3F30-C144815F99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26106" y="4384071"/>
            <a:ext cx="1574276" cy="236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!!Picture 2013">
            <a:extLst>
              <a:ext uri="{FF2B5EF4-FFF2-40B4-BE49-F238E27FC236}">
                <a16:creationId xmlns:a16="http://schemas.microsoft.com/office/drawing/2014/main" id="{FB0EF9B7-67A4-B465-04F9-06DDB393A0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39488" y="4384071"/>
            <a:ext cx="3150930" cy="147394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!!2013">
            <a:extLst>
              <a:ext uri="{FF2B5EF4-FFF2-40B4-BE49-F238E27FC236}">
                <a16:creationId xmlns:a16="http://schemas.microsoft.com/office/drawing/2014/main" id="{769378B1-5F68-B7E5-DF1A-9E766AC0FC7B}"/>
              </a:ext>
            </a:extLst>
          </p:cNvPr>
          <p:cNvSpPr txBox="1"/>
          <p:nvPr/>
        </p:nvSpPr>
        <p:spPr>
          <a:xfrm>
            <a:off x="-9346557" y="1078615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The last remaining restricted sailor category, Clearance Diver, was opened to women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2013 </a:t>
            </a:r>
          </a:p>
        </p:txBody>
      </p:sp>
      <p:sp>
        <p:nvSpPr>
          <p:cNvPr id="29" name="!!2016">
            <a:extLst>
              <a:ext uri="{FF2B5EF4-FFF2-40B4-BE49-F238E27FC236}">
                <a16:creationId xmlns:a16="http://schemas.microsoft.com/office/drawing/2014/main" id="{C1A43827-3C87-50E6-94A3-188291E00F86}"/>
              </a:ext>
            </a:extLst>
          </p:cNvPr>
          <p:cNvSpPr txBox="1"/>
          <p:nvPr/>
        </p:nvSpPr>
        <p:spPr>
          <a:xfrm>
            <a:off x="-6032213" y="1064143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All ADF roles officially open to women without restrictions.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2016 </a:t>
            </a:r>
          </a:p>
        </p:txBody>
      </p:sp>
      <p:sp>
        <p:nvSpPr>
          <p:cNvPr id="25" name="!!2023a">
            <a:extLst>
              <a:ext uri="{FF2B5EF4-FFF2-40B4-BE49-F238E27FC236}">
                <a16:creationId xmlns:a16="http://schemas.microsoft.com/office/drawing/2014/main" id="{B8E56C10-BA5F-F664-E71D-BA86EC379DC3}"/>
              </a:ext>
            </a:extLst>
          </p:cNvPr>
          <p:cNvSpPr txBox="1"/>
          <p:nvPr/>
        </p:nvSpPr>
        <p:spPr>
          <a:xfrm>
            <a:off x="-2686864" y="1078615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Commander Tina Brown is the first woman to take command of a Royal Australian Navy destroyer.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2023</a:t>
            </a:r>
          </a:p>
        </p:txBody>
      </p:sp>
      <p:sp>
        <p:nvSpPr>
          <p:cNvPr id="3" name="!!Oval 2023b">
            <a:extLst>
              <a:ext uri="{FF2B5EF4-FFF2-40B4-BE49-F238E27FC236}">
                <a16:creationId xmlns:a16="http://schemas.microsoft.com/office/drawing/2014/main" id="{F990363D-5023-9987-7734-5CF005EB4670}"/>
              </a:ext>
            </a:extLst>
          </p:cNvPr>
          <p:cNvSpPr/>
          <p:nvPr/>
        </p:nvSpPr>
        <p:spPr>
          <a:xfrm>
            <a:off x="2123697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!!Oval 2023c">
            <a:extLst>
              <a:ext uri="{FF2B5EF4-FFF2-40B4-BE49-F238E27FC236}">
                <a16:creationId xmlns:a16="http://schemas.microsoft.com/office/drawing/2014/main" id="{D7A0621A-7563-FA23-A7ED-5EBB1317649F}"/>
              </a:ext>
            </a:extLst>
          </p:cNvPr>
          <p:cNvSpPr/>
          <p:nvPr/>
        </p:nvSpPr>
        <p:spPr>
          <a:xfrm>
            <a:off x="5561411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!!Oval Today">
            <a:extLst>
              <a:ext uri="{FF2B5EF4-FFF2-40B4-BE49-F238E27FC236}">
                <a16:creationId xmlns:a16="http://schemas.microsoft.com/office/drawing/2014/main" id="{EA61F2DD-662D-E767-3B43-E467E8468CA2}"/>
              </a:ext>
            </a:extLst>
          </p:cNvPr>
          <p:cNvSpPr/>
          <p:nvPr/>
        </p:nvSpPr>
        <p:spPr>
          <a:xfrm>
            <a:off x="8948752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!!Picture 2023b">
            <a:extLst>
              <a:ext uri="{FF2B5EF4-FFF2-40B4-BE49-F238E27FC236}">
                <a16:creationId xmlns:a16="http://schemas.microsoft.com/office/drawing/2014/main" id="{E5BF88B0-3D20-143F-E081-01E22D3C5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8119" y="4384071"/>
            <a:ext cx="1574276" cy="2361819"/>
          </a:xfrm>
          <a:prstGeom prst="rect">
            <a:avLst/>
          </a:prstGeom>
        </p:spPr>
      </p:pic>
      <p:pic>
        <p:nvPicPr>
          <p:cNvPr id="19" name="!!Picture 2023c" descr="A person in a uniform smiling&#10;&#10;AI-generated content may be incorrect.">
            <a:extLst>
              <a:ext uri="{FF2B5EF4-FFF2-40B4-BE49-F238E27FC236}">
                <a16:creationId xmlns:a16="http://schemas.microsoft.com/office/drawing/2014/main" id="{1FB5B68D-0B2A-1D3A-B831-DFC68E544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16" y="4384071"/>
            <a:ext cx="1994110" cy="2361819"/>
          </a:xfrm>
          <a:prstGeom prst="rect">
            <a:avLst/>
          </a:prstGeom>
        </p:spPr>
      </p:pic>
      <p:sp>
        <p:nvSpPr>
          <p:cNvPr id="35" name="!!2023b">
            <a:extLst>
              <a:ext uri="{FF2B5EF4-FFF2-40B4-BE49-F238E27FC236}">
                <a16:creationId xmlns:a16="http://schemas.microsoft.com/office/drawing/2014/main" id="{574032E7-30FF-E549-ACBD-9D4DE84209FD}"/>
              </a:ext>
            </a:extLst>
          </p:cNvPr>
          <p:cNvSpPr txBox="1"/>
          <p:nvPr/>
        </p:nvSpPr>
        <p:spPr>
          <a:xfrm>
            <a:off x="1401856" y="1064143"/>
            <a:ext cx="196680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/>
            </a:br>
            <a:r>
              <a:rPr lang="en-AU" sz="1300" kern="1200" dirty="0"/>
              <a:t>Lieutenant Commander Elizabeth Newman appointed first female commanding officer of STS Young Endeavour</a:t>
            </a:r>
            <a:br>
              <a:rPr lang="en-AU" sz="15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2023 </a:t>
            </a:r>
          </a:p>
        </p:txBody>
      </p:sp>
      <p:sp>
        <p:nvSpPr>
          <p:cNvPr id="30" name="!!2023c">
            <a:extLst>
              <a:ext uri="{FF2B5EF4-FFF2-40B4-BE49-F238E27FC236}">
                <a16:creationId xmlns:a16="http://schemas.microsoft.com/office/drawing/2014/main" id="{1CEAE2EF-C23D-5E75-5D00-F61BA8378072}"/>
              </a:ext>
            </a:extLst>
          </p:cNvPr>
          <p:cNvSpPr txBox="1"/>
          <p:nvPr/>
        </p:nvSpPr>
        <p:spPr>
          <a:xfrm>
            <a:off x="4717067" y="1063779"/>
            <a:ext cx="2211807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Lieutenant Isabella was among the first six RAN officers to complete the Royal Navy’ Nuclear Reactor Course – finishing Dux</a:t>
            </a:r>
            <a:br>
              <a:rPr lang="en-AU" sz="1300" kern="1200" dirty="0"/>
            </a:br>
            <a:r>
              <a:rPr lang="en-AU" sz="1300" kern="1200" dirty="0"/>
              <a:t> </a:t>
            </a: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2023</a:t>
            </a:r>
          </a:p>
        </p:txBody>
      </p:sp>
      <p:sp>
        <p:nvSpPr>
          <p:cNvPr id="27" name="!!Today">
            <a:extLst>
              <a:ext uri="{FF2B5EF4-FFF2-40B4-BE49-F238E27FC236}">
                <a16:creationId xmlns:a16="http://schemas.microsoft.com/office/drawing/2014/main" id="{673C27DD-9F03-9369-92ED-5CC91245C7D3}"/>
              </a:ext>
            </a:extLst>
          </p:cNvPr>
          <p:cNvSpPr txBox="1"/>
          <p:nvPr/>
        </p:nvSpPr>
        <p:spPr>
          <a:xfrm>
            <a:off x="8062416" y="1092670"/>
            <a:ext cx="229579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Of the15,392 RAN permanent full-time personnel, about 24% or roughly 3,694 are women.</a:t>
            </a:r>
            <a:br>
              <a:rPr lang="en-AU" sz="13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Today</a:t>
            </a:r>
          </a:p>
        </p:txBody>
      </p:sp>
      <p:pic>
        <p:nvPicPr>
          <p:cNvPr id="9" name="!!Sponser">
            <a:extLst>
              <a:ext uri="{FF2B5EF4-FFF2-40B4-BE49-F238E27FC236}">
                <a16:creationId xmlns:a16="http://schemas.microsoft.com/office/drawing/2014/main" id="{F0672D9B-4CAD-D395-A66C-604DD040A1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929" y="71242"/>
            <a:ext cx="2639590" cy="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15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21D571E-1662-E120-60AD-C0B48F16F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E0B78E8-203E-CB49-A1EE-05EA65976E56}"/>
              </a:ext>
            </a:extLst>
          </p:cNvPr>
          <p:cNvGrpSpPr/>
          <p:nvPr/>
        </p:nvGrpSpPr>
        <p:grpSpPr>
          <a:xfrm>
            <a:off x="-1" y="10"/>
            <a:ext cx="12188952" cy="6857990"/>
            <a:chOff x="-1" y="10"/>
            <a:chExt cx="12188952" cy="68579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4041E1-68A4-A056-6E83-BF1BDE067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76" b="34176"/>
            <a:stretch>
              <a:fillRect/>
            </a:stretch>
          </p:blipFill>
          <p:spPr>
            <a:xfrm>
              <a:off x="-1" y="10"/>
              <a:ext cx="12188952" cy="685799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D68725-8717-DB68-7093-261D377B4A84}"/>
                </a:ext>
              </a:extLst>
            </p:cNvPr>
            <p:cNvSpPr/>
            <p:nvPr/>
          </p:nvSpPr>
          <p:spPr>
            <a:xfrm>
              <a:off x="974035" y="4731026"/>
              <a:ext cx="3727174" cy="1623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14172759-D2AE-E4BC-1DBD-68918090B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pic>
        <p:nvPicPr>
          <p:cNvPr id="4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B278FDCA-105F-E46A-7138-DED66266C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34" y="5238184"/>
            <a:ext cx="3275562" cy="121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64FF12-3774-3B5C-560D-668F25D3B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6661" y="3184558"/>
            <a:ext cx="3431451" cy="2175801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en-AU" sz="4000" i="1" noProof="0" dirty="0">
                <a:solidFill>
                  <a:srgbClr val="FFFFFF"/>
                </a:solidFill>
              </a:rPr>
              <a:t>ADM</a:t>
            </a:r>
            <a:r>
              <a:rPr lang="en-AU" sz="4000" noProof="0" dirty="0">
                <a:solidFill>
                  <a:srgbClr val="FFFFFF"/>
                </a:solidFill>
              </a:rPr>
              <a:t> Women in Defence and</a:t>
            </a:r>
            <a:br>
              <a:rPr lang="en-AU" sz="4000" noProof="0" dirty="0">
                <a:solidFill>
                  <a:srgbClr val="FFFFFF"/>
                </a:solidFill>
              </a:rPr>
            </a:br>
            <a:r>
              <a:rPr lang="en-AU" sz="4000" noProof="0" dirty="0">
                <a:solidFill>
                  <a:srgbClr val="FFFFFF"/>
                </a:solidFill>
              </a:rPr>
              <a:t>National</a:t>
            </a:r>
            <a:br>
              <a:rPr lang="en-AU" sz="4000" noProof="0" dirty="0">
                <a:solidFill>
                  <a:srgbClr val="FFFFFF"/>
                </a:solidFill>
              </a:rPr>
            </a:br>
            <a:r>
              <a:rPr lang="en-AU" sz="4000" noProof="0" dirty="0">
                <a:solidFill>
                  <a:srgbClr val="FFFFFF"/>
                </a:solidFill>
              </a:rPr>
              <a:t>Security Events</a:t>
            </a:r>
            <a:endParaRPr lang="en-AU" sz="4000" i="1" noProof="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42B54-9B50-C134-C4D9-EA4ECEB67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39" y="302573"/>
            <a:ext cx="12007273" cy="1623681"/>
          </a:xfrm>
        </p:spPr>
        <p:txBody>
          <a:bodyPr anchor="t">
            <a:no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+mj-lt"/>
              </a:rPr>
              <a:t>125 Years of the Royal Australian Navy: Legacy, leadership and a Nuclear Propelled Future</a:t>
            </a:r>
            <a:endParaRPr lang="en-AU" sz="3600" noProof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!!Sponser">
            <a:extLst>
              <a:ext uri="{FF2B5EF4-FFF2-40B4-BE49-F238E27FC236}">
                <a16:creationId xmlns:a16="http://schemas.microsoft.com/office/drawing/2014/main" id="{F7CACD35-F3B9-323E-BFDA-3588F3181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993" y="4272459"/>
            <a:ext cx="5239183" cy="70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36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2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4C3FB3-0919-2CB9-2B8E-084910357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125 Years">
            <a:extLst>
              <a:ext uri="{FF2B5EF4-FFF2-40B4-BE49-F238E27FC236}">
                <a16:creationId xmlns:a16="http://schemas.microsoft.com/office/drawing/2014/main" id="{10161E15-B431-4DA2-FEE0-E98922713B07}"/>
              </a:ext>
            </a:extLst>
          </p:cNvPr>
          <p:cNvSpPr txBox="1">
            <a:spLocks/>
          </p:cNvSpPr>
          <p:nvPr/>
        </p:nvSpPr>
        <p:spPr>
          <a:xfrm>
            <a:off x="90839" y="302573"/>
            <a:ext cx="12007273" cy="7900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23233F"/>
                </a:solidFill>
                <a:latin typeface="+mj-lt"/>
              </a:rPr>
              <a:t>125 Years of the Royal Australian Navy</a:t>
            </a:r>
            <a:endParaRPr lang="en-AU" sz="3600" dirty="0">
              <a:solidFill>
                <a:srgbClr val="23233F"/>
              </a:solidFill>
              <a:latin typeface="+mj-lt"/>
            </a:endParaRPr>
          </a:p>
        </p:txBody>
      </p:sp>
      <p:pic>
        <p:nvPicPr>
          <p:cNvPr id="21" name="!!Picture 1920" descr="A person and a child posing for a picture&#10;&#10;AI-generated content may be incorrect.">
            <a:extLst>
              <a:ext uri="{FF2B5EF4-FFF2-40B4-BE49-F238E27FC236}">
                <a16:creationId xmlns:a16="http://schemas.microsoft.com/office/drawing/2014/main" id="{27C6508B-99CE-19BB-8555-06A56A8DB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00" y="4382038"/>
            <a:ext cx="1962113" cy="1962113"/>
          </a:xfrm>
          <a:prstGeom prst="rect">
            <a:avLst/>
          </a:prstGeom>
        </p:spPr>
      </p:pic>
      <p:pic>
        <p:nvPicPr>
          <p:cNvPr id="22" name="!!Picture 1939">
            <a:extLst>
              <a:ext uri="{FF2B5EF4-FFF2-40B4-BE49-F238E27FC236}">
                <a16:creationId xmlns:a16="http://schemas.microsoft.com/office/drawing/2014/main" id="{B987D8F9-5E75-16BE-582B-E24CC5CC5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0138" y="4382038"/>
            <a:ext cx="1346130" cy="1962113"/>
          </a:xfrm>
          <a:prstGeom prst="rect">
            <a:avLst/>
          </a:prstGeom>
        </p:spPr>
      </p:pic>
      <p:pic>
        <p:nvPicPr>
          <p:cNvPr id="23" name="!!Picture 1941">
            <a:extLst>
              <a:ext uri="{FF2B5EF4-FFF2-40B4-BE49-F238E27FC236}">
                <a16:creationId xmlns:a16="http://schemas.microsoft.com/office/drawing/2014/main" id="{02BB44BE-27A1-31BD-F408-44340C796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7958" y="4382037"/>
            <a:ext cx="1504707" cy="1962113"/>
          </a:xfrm>
          <a:prstGeom prst="rect">
            <a:avLst/>
          </a:prstGeom>
        </p:spPr>
      </p:pic>
      <p:sp>
        <p:nvSpPr>
          <p:cNvPr id="6" name="!!Arrow">
            <a:extLst>
              <a:ext uri="{FF2B5EF4-FFF2-40B4-BE49-F238E27FC236}">
                <a16:creationId xmlns:a16="http://schemas.microsoft.com/office/drawing/2014/main" id="{C119906F-F42A-6659-5DEE-AEA305CE0BFD}"/>
              </a:ext>
            </a:extLst>
          </p:cNvPr>
          <p:cNvSpPr/>
          <p:nvPr/>
        </p:nvSpPr>
        <p:spPr>
          <a:xfrm>
            <a:off x="652147" y="2719754"/>
            <a:ext cx="11090111" cy="2115761"/>
          </a:xfrm>
          <a:prstGeom prst="rightArrow">
            <a:avLst/>
          </a:prstGeom>
          <a:solidFill>
            <a:srgbClr val="D1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!!Oval 1920">
            <a:extLst>
              <a:ext uri="{FF2B5EF4-FFF2-40B4-BE49-F238E27FC236}">
                <a16:creationId xmlns:a16="http://schemas.microsoft.com/office/drawing/2014/main" id="{EB93AA55-8F0C-F84C-F3AB-67F9BE933ACB}"/>
              </a:ext>
            </a:extLst>
          </p:cNvPr>
          <p:cNvSpPr/>
          <p:nvPr/>
        </p:nvSpPr>
        <p:spPr>
          <a:xfrm>
            <a:off x="2123697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!!Oval 1939">
            <a:extLst>
              <a:ext uri="{FF2B5EF4-FFF2-40B4-BE49-F238E27FC236}">
                <a16:creationId xmlns:a16="http://schemas.microsoft.com/office/drawing/2014/main" id="{17D2C953-1086-559F-B4B4-2FEBA4FAC025}"/>
              </a:ext>
            </a:extLst>
          </p:cNvPr>
          <p:cNvSpPr/>
          <p:nvPr/>
        </p:nvSpPr>
        <p:spPr>
          <a:xfrm>
            <a:off x="5561411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!!Oval 1941">
            <a:extLst>
              <a:ext uri="{FF2B5EF4-FFF2-40B4-BE49-F238E27FC236}">
                <a16:creationId xmlns:a16="http://schemas.microsoft.com/office/drawing/2014/main" id="{87A603AE-BA5B-0B8A-A83C-B9392D6F038B}"/>
              </a:ext>
            </a:extLst>
          </p:cNvPr>
          <p:cNvSpPr/>
          <p:nvPr/>
        </p:nvSpPr>
        <p:spPr>
          <a:xfrm>
            <a:off x="8948752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!!1920">
            <a:extLst>
              <a:ext uri="{FF2B5EF4-FFF2-40B4-BE49-F238E27FC236}">
                <a16:creationId xmlns:a16="http://schemas.microsoft.com/office/drawing/2014/main" id="{2DF9A423-46C1-E152-3E44-3F1D60E5DDF2}"/>
              </a:ext>
            </a:extLst>
          </p:cNvPr>
          <p:cNvSpPr txBox="1"/>
          <p:nvPr/>
        </p:nvSpPr>
        <p:spPr>
          <a:xfrm>
            <a:off x="857670" y="1082644"/>
            <a:ext cx="3055176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78232" numCol="1" spcCol="1270" anchor="b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100" kern="1200" dirty="0"/>
            </a:b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RAN First female enlistment. Nancy Bently - Mascot. Nancy was aged just 6 when she was enlisted into the RAN. It was the only way that she could be treated for a snake bite aboard HMAS Sydney. She was discharged on 23rd November 1920 with a “Good Conduct Badge”</a:t>
            </a:r>
            <a:b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15th November 1920</a:t>
            </a:r>
          </a:p>
        </p:txBody>
      </p:sp>
      <p:sp>
        <p:nvSpPr>
          <p:cNvPr id="26" name="!!1939">
            <a:extLst>
              <a:ext uri="{FF2B5EF4-FFF2-40B4-BE49-F238E27FC236}">
                <a16:creationId xmlns:a16="http://schemas.microsoft.com/office/drawing/2014/main" id="{98668A89-48E6-11E2-D44F-9113836E0822}"/>
              </a:ext>
            </a:extLst>
          </p:cNvPr>
          <p:cNvSpPr txBox="1"/>
          <p:nvPr/>
        </p:nvSpPr>
        <p:spPr>
          <a:xfrm>
            <a:off x="4142029" y="1085418"/>
            <a:ext cx="3361887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78232" numCol="1" spcCol="1270" anchor="b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100" kern="1200" dirty="0"/>
            </a:b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Founded by Florence Violet McKenzie. She </a:t>
            </a:r>
            <a:r>
              <a:rPr lang="en-US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was the first woman in Australia to graduate in electrical engineering. In July 1938 she joined the Australian Women's Flying Club in Sydney, becoming an instructor in Morse code. </a:t>
            </a:r>
            <a:br>
              <a:rPr lang="en-US" sz="11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1939 - Women’s Emergency Signalling Corps (WESC) established</a:t>
            </a:r>
          </a:p>
        </p:txBody>
      </p:sp>
      <p:sp>
        <p:nvSpPr>
          <p:cNvPr id="24" name="!!1941">
            <a:extLst>
              <a:ext uri="{FF2B5EF4-FFF2-40B4-BE49-F238E27FC236}">
                <a16:creationId xmlns:a16="http://schemas.microsoft.com/office/drawing/2014/main" id="{7B9E5AA4-AA84-FE56-1A98-68292C782015}"/>
              </a:ext>
            </a:extLst>
          </p:cNvPr>
          <p:cNvSpPr txBox="1"/>
          <p:nvPr/>
        </p:nvSpPr>
        <p:spPr>
          <a:xfrm>
            <a:off x="7843039" y="1082644"/>
            <a:ext cx="2734549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200" b="1" kern="1200" dirty="0"/>
            </a:b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First official enlistment of 14 telegraphists into the Women's Royal Australian Naval Service (WRANS) as civilian employees. After McKenzie threatened to take her team to the Air Force instead. </a:t>
            </a:r>
            <a:b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1st October 1941</a:t>
            </a:r>
          </a:p>
        </p:txBody>
      </p:sp>
      <p:pic>
        <p:nvPicPr>
          <p:cNvPr id="31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87753F42-5939-AD80-AB37-C10FC867C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" y="75173"/>
            <a:ext cx="1190602" cy="441787"/>
          </a:xfrm>
          <a:prstGeom prst="rect">
            <a:avLst/>
          </a:prstGeom>
        </p:spPr>
      </p:pic>
      <p:sp>
        <p:nvSpPr>
          <p:cNvPr id="32" name="!!Oval April 1942">
            <a:extLst>
              <a:ext uri="{FF2B5EF4-FFF2-40B4-BE49-F238E27FC236}">
                <a16:creationId xmlns:a16="http://schemas.microsoft.com/office/drawing/2014/main" id="{8D313E59-0822-71A3-6847-50A7C607C2A4}"/>
              </a:ext>
            </a:extLst>
          </p:cNvPr>
          <p:cNvSpPr/>
          <p:nvPr/>
        </p:nvSpPr>
        <p:spPr>
          <a:xfrm>
            <a:off x="14117577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3" name="!!Oval July 1942">
            <a:extLst>
              <a:ext uri="{FF2B5EF4-FFF2-40B4-BE49-F238E27FC236}">
                <a16:creationId xmlns:a16="http://schemas.microsoft.com/office/drawing/2014/main" id="{53DCF91B-0EFA-FC42-0890-EB9E76C9AD60}"/>
              </a:ext>
            </a:extLst>
          </p:cNvPr>
          <p:cNvSpPr/>
          <p:nvPr/>
        </p:nvSpPr>
        <p:spPr>
          <a:xfrm>
            <a:off x="17555291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4" name="!!Oval October 1942">
            <a:extLst>
              <a:ext uri="{FF2B5EF4-FFF2-40B4-BE49-F238E27FC236}">
                <a16:creationId xmlns:a16="http://schemas.microsoft.com/office/drawing/2014/main" id="{5AA3E5FD-B855-0CB4-DAA6-AB2F046DF164}"/>
              </a:ext>
            </a:extLst>
          </p:cNvPr>
          <p:cNvSpPr/>
          <p:nvPr/>
        </p:nvSpPr>
        <p:spPr>
          <a:xfrm>
            <a:off x="20942632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35" name="!!Picture April 1942">
            <a:extLst>
              <a:ext uri="{FF2B5EF4-FFF2-40B4-BE49-F238E27FC236}">
                <a16:creationId xmlns:a16="http://schemas.microsoft.com/office/drawing/2014/main" id="{78FDA364-3291-E2D0-CD98-68DE48B757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9575" y="4381433"/>
            <a:ext cx="2279124" cy="1723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!!Picture July 1942">
            <a:extLst>
              <a:ext uri="{FF2B5EF4-FFF2-40B4-BE49-F238E27FC236}">
                <a16:creationId xmlns:a16="http://schemas.microsoft.com/office/drawing/2014/main" id="{4ED18617-267A-D495-DC2F-B75D3A52E45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7289" y="4362545"/>
            <a:ext cx="2279124" cy="172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!!Picture October 1942">
            <a:extLst>
              <a:ext uri="{FF2B5EF4-FFF2-40B4-BE49-F238E27FC236}">
                <a16:creationId xmlns:a16="http://schemas.microsoft.com/office/drawing/2014/main" id="{8A937BAD-5D8A-ACB9-8FC4-1D9D88E270B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1663" y="4384993"/>
            <a:ext cx="2265057" cy="172002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!!April 1942">
            <a:extLst>
              <a:ext uri="{FF2B5EF4-FFF2-40B4-BE49-F238E27FC236}">
                <a16:creationId xmlns:a16="http://schemas.microsoft.com/office/drawing/2014/main" id="{F9513844-266C-1A6E-C41A-D79FE5911592}"/>
              </a:ext>
            </a:extLst>
          </p:cNvPr>
          <p:cNvSpPr txBox="1"/>
          <p:nvPr/>
        </p:nvSpPr>
        <p:spPr>
          <a:xfrm>
            <a:off x="13109072" y="1019512"/>
            <a:ext cx="2626679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4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23 qualified nursing sisters formed the RAN Nursing Service (RANNS)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April 1942 </a:t>
            </a:r>
          </a:p>
        </p:txBody>
      </p:sp>
      <p:sp>
        <p:nvSpPr>
          <p:cNvPr id="39" name="!!July 1942">
            <a:extLst>
              <a:ext uri="{FF2B5EF4-FFF2-40B4-BE49-F238E27FC236}">
                <a16:creationId xmlns:a16="http://schemas.microsoft.com/office/drawing/2014/main" id="{D47A325E-D2F3-40D0-8EA4-9591E5A5F263}"/>
              </a:ext>
            </a:extLst>
          </p:cNvPr>
          <p:cNvSpPr txBox="1"/>
          <p:nvPr/>
        </p:nvSpPr>
        <p:spPr>
          <a:xfrm>
            <a:off x="16343294" y="1019512"/>
            <a:ext cx="2947113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4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Approval to form a Women's Royal Australian Naval Service granted. It consisted of 580 personnel 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(280 telegraphists plus 300 other duties).</a:t>
            </a:r>
            <a:br>
              <a:rPr lang="en-US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</a:rPr>
              <a:t>24</a:t>
            </a:r>
            <a:r>
              <a:rPr lang="en-AU" sz="1400" b="1" kern="1200" baseline="30000" dirty="0">
                <a:solidFill>
                  <a:srgbClr val="D4E2EC"/>
                </a:solidFill>
              </a:rPr>
              <a:t>th</a:t>
            </a:r>
            <a:r>
              <a:rPr lang="en-AU" sz="1400" b="1" kern="1200" dirty="0">
                <a:solidFill>
                  <a:srgbClr val="D4E2EC"/>
                </a:solidFill>
              </a:rPr>
              <a:t> July 1942 </a:t>
            </a:r>
          </a:p>
        </p:txBody>
      </p:sp>
      <p:sp>
        <p:nvSpPr>
          <p:cNvPr id="40" name="!!October 1942">
            <a:extLst>
              <a:ext uri="{FF2B5EF4-FFF2-40B4-BE49-F238E27FC236}">
                <a16:creationId xmlns:a16="http://schemas.microsoft.com/office/drawing/2014/main" id="{306D8DFE-569F-AAF2-3167-7645F853B772}"/>
              </a:ext>
            </a:extLst>
          </p:cNvPr>
          <p:cNvSpPr txBox="1"/>
          <p:nvPr/>
        </p:nvSpPr>
        <p:spPr>
          <a:xfrm>
            <a:off x="20043306" y="1019512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Formal invitations issued to WRANS personnel to enlist or resign.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1st October 1942</a:t>
            </a:r>
          </a:p>
        </p:txBody>
      </p:sp>
      <p:pic>
        <p:nvPicPr>
          <p:cNvPr id="3" name="!!Sponser">
            <a:extLst>
              <a:ext uri="{FF2B5EF4-FFF2-40B4-BE49-F238E27FC236}">
                <a16:creationId xmlns:a16="http://schemas.microsoft.com/office/drawing/2014/main" id="{422C1897-ABEB-7465-8A28-CC47750E53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929" y="71242"/>
            <a:ext cx="2639590" cy="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76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2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A8E88-DDB0-E444-B7A2-F7844DCD1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125 Years">
            <a:extLst>
              <a:ext uri="{FF2B5EF4-FFF2-40B4-BE49-F238E27FC236}">
                <a16:creationId xmlns:a16="http://schemas.microsoft.com/office/drawing/2014/main" id="{F3DCAA72-7259-CA9B-D6E6-786F844FDCFA}"/>
              </a:ext>
            </a:extLst>
          </p:cNvPr>
          <p:cNvSpPr txBox="1">
            <a:spLocks/>
          </p:cNvSpPr>
          <p:nvPr/>
        </p:nvSpPr>
        <p:spPr>
          <a:xfrm>
            <a:off x="90839" y="302573"/>
            <a:ext cx="12007273" cy="7900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23233F"/>
                </a:solidFill>
                <a:latin typeface="+mj-lt"/>
              </a:rPr>
              <a:t>125 Years of the Royal Australian Navy</a:t>
            </a:r>
            <a:endParaRPr lang="en-AU" sz="3600" dirty="0">
              <a:solidFill>
                <a:srgbClr val="23233F"/>
              </a:solidFill>
              <a:latin typeface="+mj-lt"/>
            </a:endParaRPr>
          </a:p>
        </p:txBody>
      </p:sp>
      <p:pic>
        <p:nvPicPr>
          <p:cNvPr id="21" name="!!Picture 1920" descr="A person and a child posing for a picture&#10;&#10;AI-generated content may be incorrect.">
            <a:extLst>
              <a:ext uri="{FF2B5EF4-FFF2-40B4-BE49-F238E27FC236}">
                <a16:creationId xmlns:a16="http://schemas.microsoft.com/office/drawing/2014/main" id="{F60DB85F-6CBA-2E7F-E994-244408C1D9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4050" y="4382039"/>
            <a:ext cx="1962113" cy="196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!!Picture 1939">
            <a:extLst>
              <a:ext uri="{FF2B5EF4-FFF2-40B4-BE49-F238E27FC236}">
                <a16:creationId xmlns:a16="http://schemas.microsoft.com/office/drawing/2014/main" id="{BE443B27-8CC4-DFA3-1B37-29BE926FF4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01138" y="4382038"/>
            <a:ext cx="1346130" cy="196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!!Picture 1941">
            <a:extLst>
              <a:ext uri="{FF2B5EF4-FFF2-40B4-BE49-F238E27FC236}">
                <a16:creationId xmlns:a16="http://schemas.microsoft.com/office/drawing/2014/main" id="{26F6CCB0-2DBB-3B55-7C8C-B38ADA5A6C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2864" y="4375339"/>
            <a:ext cx="1504707" cy="19621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!!Arrow">
            <a:extLst>
              <a:ext uri="{FF2B5EF4-FFF2-40B4-BE49-F238E27FC236}">
                <a16:creationId xmlns:a16="http://schemas.microsoft.com/office/drawing/2014/main" id="{6A5FF6EB-6FA3-544A-77E2-7EE3375D4B3B}"/>
              </a:ext>
            </a:extLst>
          </p:cNvPr>
          <p:cNvSpPr/>
          <p:nvPr/>
        </p:nvSpPr>
        <p:spPr>
          <a:xfrm>
            <a:off x="652147" y="2719754"/>
            <a:ext cx="11090111" cy="2115761"/>
          </a:xfrm>
          <a:prstGeom prst="rightArrow">
            <a:avLst/>
          </a:prstGeom>
          <a:solidFill>
            <a:srgbClr val="D1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!!Oval 1920">
            <a:extLst>
              <a:ext uri="{FF2B5EF4-FFF2-40B4-BE49-F238E27FC236}">
                <a16:creationId xmlns:a16="http://schemas.microsoft.com/office/drawing/2014/main" id="{E885CEA9-E292-E8FC-5F40-CAE40100843D}"/>
              </a:ext>
            </a:extLst>
          </p:cNvPr>
          <p:cNvSpPr/>
          <p:nvPr/>
        </p:nvSpPr>
        <p:spPr>
          <a:xfrm>
            <a:off x="-9119261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!!Oval 1939">
            <a:extLst>
              <a:ext uri="{FF2B5EF4-FFF2-40B4-BE49-F238E27FC236}">
                <a16:creationId xmlns:a16="http://schemas.microsoft.com/office/drawing/2014/main" id="{A8F4B338-6C63-EA28-5AD7-AEF94DDE387E}"/>
              </a:ext>
            </a:extLst>
          </p:cNvPr>
          <p:cNvSpPr/>
          <p:nvPr/>
        </p:nvSpPr>
        <p:spPr>
          <a:xfrm>
            <a:off x="-5681547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!!Oval 1941">
            <a:extLst>
              <a:ext uri="{FF2B5EF4-FFF2-40B4-BE49-F238E27FC236}">
                <a16:creationId xmlns:a16="http://schemas.microsoft.com/office/drawing/2014/main" id="{D7FA34AB-154C-4D99-E789-4A5E92023D0D}"/>
              </a:ext>
            </a:extLst>
          </p:cNvPr>
          <p:cNvSpPr/>
          <p:nvPr/>
        </p:nvSpPr>
        <p:spPr>
          <a:xfrm>
            <a:off x="-2294206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!!1920">
            <a:extLst>
              <a:ext uri="{FF2B5EF4-FFF2-40B4-BE49-F238E27FC236}">
                <a16:creationId xmlns:a16="http://schemas.microsoft.com/office/drawing/2014/main" id="{C6295DFA-E3FC-1413-679C-D928EA4D58E0}"/>
              </a:ext>
            </a:extLst>
          </p:cNvPr>
          <p:cNvSpPr txBox="1"/>
          <p:nvPr/>
        </p:nvSpPr>
        <p:spPr>
          <a:xfrm>
            <a:off x="-10385288" y="1082644"/>
            <a:ext cx="3055176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78232" numCol="1" spcCol="1270" anchor="b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1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RAN First female enlistment. Nancy Bently - Mascot. Nancy was aged just 6 when she was enlisted into the RAN. It was the only way that she could be treated for a snake bite aboard HMAS Sydney. She was discharged on 23rd November 1920 with a “Good Conduct Badge”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15th November 1920</a:t>
            </a:r>
          </a:p>
        </p:txBody>
      </p:sp>
      <p:sp>
        <p:nvSpPr>
          <p:cNvPr id="26" name="!!1939">
            <a:extLst>
              <a:ext uri="{FF2B5EF4-FFF2-40B4-BE49-F238E27FC236}">
                <a16:creationId xmlns:a16="http://schemas.microsoft.com/office/drawing/2014/main" id="{A1BC231B-20E7-984E-4937-86297EBE367B}"/>
              </a:ext>
            </a:extLst>
          </p:cNvPr>
          <p:cNvSpPr txBox="1"/>
          <p:nvPr/>
        </p:nvSpPr>
        <p:spPr>
          <a:xfrm>
            <a:off x="-7100929" y="1085418"/>
            <a:ext cx="336188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232" tIns="78232" rIns="78232" bIns="78232" numCol="1" spcCol="1270" anchor="b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1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Founded by Florence Violet McKenzie. She </a:t>
            </a:r>
            <a:r>
              <a:rPr lang="en-US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was the first woman in Australia to graduate in electrical engineering. In July 1938 she joined the Australian Women's Flying Club in Sydney, becoming an instructor in Morse code. </a:t>
            </a:r>
            <a:br>
              <a:rPr lang="en-US" sz="11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1939 - Women’s Emergency Signalling Corps (WESC) established</a:t>
            </a:r>
          </a:p>
        </p:txBody>
      </p:sp>
      <p:sp>
        <p:nvSpPr>
          <p:cNvPr id="24" name="!!1941">
            <a:extLst>
              <a:ext uri="{FF2B5EF4-FFF2-40B4-BE49-F238E27FC236}">
                <a16:creationId xmlns:a16="http://schemas.microsoft.com/office/drawing/2014/main" id="{07F7676A-6372-45F2-4D5C-25379C30091F}"/>
              </a:ext>
            </a:extLst>
          </p:cNvPr>
          <p:cNvSpPr txBox="1"/>
          <p:nvPr/>
        </p:nvSpPr>
        <p:spPr>
          <a:xfrm>
            <a:off x="-3399919" y="1082644"/>
            <a:ext cx="2734549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200" b="1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First official enlistment of 14 telegraphists into the Women's Royal Australian Naval Service (WRANS) as civilian employees. After McKenzie threatened to take her team to the Air Force instead. 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1st October 1941</a:t>
            </a:r>
          </a:p>
        </p:txBody>
      </p:sp>
      <p:pic>
        <p:nvPicPr>
          <p:cNvPr id="31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1098B271-421E-5FBE-9959-D2D14559F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" y="75173"/>
            <a:ext cx="1190602" cy="441787"/>
          </a:xfrm>
          <a:prstGeom prst="rect">
            <a:avLst/>
          </a:prstGeom>
        </p:spPr>
      </p:pic>
      <p:sp>
        <p:nvSpPr>
          <p:cNvPr id="3" name="!!Oval April 1942">
            <a:extLst>
              <a:ext uri="{FF2B5EF4-FFF2-40B4-BE49-F238E27FC236}">
                <a16:creationId xmlns:a16="http://schemas.microsoft.com/office/drawing/2014/main" id="{BAF57CD6-1FFE-816D-F2B0-75F4DBEE8EC7}"/>
              </a:ext>
            </a:extLst>
          </p:cNvPr>
          <p:cNvSpPr/>
          <p:nvPr/>
        </p:nvSpPr>
        <p:spPr>
          <a:xfrm>
            <a:off x="2123697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!!Oval July 1942">
            <a:extLst>
              <a:ext uri="{FF2B5EF4-FFF2-40B4-BE49-F238E27FC236}">
                <a16:creationId xmlns:a16="http://schemas.microsoft.com/office/drawing/2014/main" id="{3D761686-A670-DEB1-C8DE-C0B079112E83}"/>
              </a:ext>
            </a:extLst>
          </p:cNvPr>
          <p:cNvSpPr/>
          <p:nvPr/>
        </p:nvSpPr>
        <p:spPr>
          <a:xfrm>
            <a:off x="5561411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!!Oval October 1942">
            <a:extLst>
              <a:ext uri="{FF2B5EF4-FFF2-40B4-BE49-F238E27FC236}">
                <a16:creationId xmlns:a16="http://schemas.microsoft.com/office/drawing/2014/main" id="{54DCD52E-97AC-0478-CF65-0BFDDD1F210F}"/>
              </a:ext>
            </a:extLst>
          </p:cNvPr>
          <p:cNvSpPr/>
          <p:nvPr/>
        </p:nvSpPr>
        <p:spPr>
          <a:xfrm>
            <a:off x="8948752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!!Picture April 1942">
            <a:extLst>
              <a:ext uri="{FF2B5EF4-FFF2-40B4-BE49-F238E27FC236}">
                <a16:creationId xmlns:a16="http://schemas.microsoft.com/office/drawing/2014/main" id="{A7F1DE6E-C26F-B9F2-3027-5A5296F75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695" y="4381433"/>
            <a:ext cx="2279124" cy="1723586"/>
          </a:xfrm>
          <a:prstGeom prst="rect">
            <a:avLst/>
          </a:prstGeom>
        </p:spPr>
      </p:pic>
      <p:pic>
        <p:nvPicPr>
          <p:cNvPr id="9" name="!!Picture July 1942">
            <a:extLst>
              <a:ext uri="{FF2B5EF4-FFF2-40B4-BE49-F238E27FC236}">
                <a16:creationId xmlns:a16="http://schemas.microsoft.com/office/drawing/2014/main" id="{B58417C2-5851-37CF-F0F3-5874DB1F9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3409" y="4362545"/>
            <a:ext cx="2279124" cy="1720026"/>
          </a:xfrm>
          <a:prstGeom prst="rect">
            <a:avLst/>
          </a:prstGeom>
        </p:spPr>
      </p:pic>
      <p:pic>
        <p:nvPicPr>
          <p:cNvPr id="10" name="!!Picture October 1942">
            <a:extLst>
              <a:ext uri="{FF2B5EF4-FFF2-40B4-BE49-F238E27FC236}">
                <a16:creationId xmlns:a16="http://schemas.microsoft.com/office/drawing/2014/main" id="{9E25BF4E-2852-3CA0-CFB2-7A7BC6E0F9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783" y="4384993"/>
            <a:ext cx="2265057" cy="1720026"/>
          </a:xfrm>
          <a:prstGeom prst="rect">
            <a:avLst/>
          </a:prstGeom>
        </p:spPr>
      </p:pic>
      <p:sp>
        <p:nvSpPr>
          <p:cNvPr id="27" name="!!April 1942">
            <a:extLst>
              <a:ext uri="{FF2B5EF4-FFF2-40B4-BE49-F238E27FC236}">
                <a16:creationId xmlns:a16="http://schemas.microsoft.com/office/drawing/2014/main" id="{C78E4844-DAAA-E008-0482-A95AB977F355}"/>
              </a:ext>
            </a:extLst>
          </p:cNvPr>
          <p:cNvSpPr txBox="1"/>
          <p:nvPr/>
        </p:nvSpPr>
        <p:spPr>
          <a:xfrm>
            <a:off x="1085047" y="1019512"/>
            <a:ext cx="2626679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400" kern="1200" dirty="0"/>
            </a:b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23 qualified nursing sisters formed the RAN Nursing Service (RANNS)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April 1942 </a:t>
            </a:r>
          </a:p>
        </p:txBody>
      </p:sp>
      <p:sp>
        <p:nvSpPr>
          <p:cNvPr id="20" name="!!July 1942">
            <a:extLst>
              <a:ext uri="{FF2B5EF4-FFF2-40B4-BE49-F238E27FC236}">
                <a16:creationId xmlns:a16="http://schemas.microsoft.com/office/drawing/2014/main" id="{A8989155-C5D9-98F0-E992-A9683798AA00}"/>
              </a:ext>
            </a:extLst>
          </p:cNvPr>
          <p:cNvSpPr txBox="1"/>
          <p:nvPr/>
        </p:nvSpPr>
        <p:spPr>
          <a:xfrm>
            <a:off x="4349414" y="1019512"/>
            <a:ext cx="2947113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400" kern="1200" dirty="0"/>
            </a:b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Approval to form a Women's Royal Australian Naval Service granted. It consisted of 580 personnel </a:t>
            </a:r>
            <a:b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(280 telegraphists plus 300 other duties).</a:t>
            </a:r>
            <a:br>
              <a:rPr lang="en-US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/>
              <a:t>24</a:t>
            </a:r>
            <a:r>
              <a:rPr lang="en-AU" sz="1400" b="1" kern="1200" baseline="30000" dirty="0"/>
              <a:t>th</a:t>
            </a:r>
            <a:r>
              <a:rPr lang="en-AU" sz="1400" b="1" kern="1200" dirty="0"/>
              <a:t> July 1942 </a:t>
            </a:r>
          </a:p>
        </p:txBody>
      </p:sp>
      <p:sp>
        <p:nvSpPr>
          <p:cNvPr id="18" name="!!October 1942">
            <a:extLst>
              <a:ext uri="{FF2B5EF4-FFF2-40B4-BE49-F238E27FC236}">
                <a16:creationId xmlns:a16="http://schemas.microsoft.com/office/drawing/2014/main" id="{A6CAD72D-0938-FB20-9BB6-50652124D915}"/>
              </a:ext>
            </a:extLst>
          </p:cNvPr>
          <p:cNvSpPr txBox="1"/>
          <p:nvPr/>
        </p:nvSpPr>
        <p:spPr>
          <a:xfrm>
            <a:off x="8049426" y="1019512"/>
            <a:ext cx="229579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Formal invitations issued to WRANS personnel to enlist or resign.</a:t>
            </a:r>
            <a:b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1st October 1942</a:t>
            </a:r>
          </a:p>
        </p:txBody>
      </p:sp>
      <p:sp>
        <p:nvSpPr>
          <p:cNvPr id="29" name="!!Oval 1942">
            <a:extLst>
              <a:ext uri="{FF2B5EF4-FFF2-40B4-BE49-F238E27FC236}">
                <a16:creationId xmlns:a16="http://schemas.microsoft.com/office/drawing/2014/main" id="{51DE2304-3C21-FDEF-1414-C765029D03EE}"/>
              </a:ext>
            </a:extLst>
          </p:cNvPr>
          <p:cNvSpPr/>
          <p:nvPr/>
        </p:nvSpPr>
        <p:spPr>
          <a:xfrm>
            <a:off x="13967355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0" name="!!Oval 1943">
            <a:extLst>
              <a:ext uri="{FF2B5EF4-FFF2-40B4-BE49-F238E27FC236}">
                <a16:creationId xmlns:a16="http://schemas.microsoft.com/office/drawing/2014/main" id="{761F56AA-E672-1101-752B-CC9662F0C903}"/>
              </a:ext>
            </a:extLst>
          </p:cNvPr>
          <p:cNvSpPr/>
          <p:nvPr/>
        </p:nvSpPr>
        <p:spPr>
          <a:xfrm>
            <a:off x="17405069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2" name="!!Oval End of WW2">
            <a:extLst>
              <a:ext uri="{FF2B5EF4-FFF2-40B4-BE49-F238E27FC236}">
                <a16:creationId xmlns:a16="http://schemas.microsoft.com/office/drawing/2014/main" id="{C4677B6A-DB71-C1CE-39D8-17F1C31A8DD1}"/>
              </a:ext>
            </a:extLst>
          </p:cNvPr>
          <p:cNvSpPr/>
          <p:nvPr/>
        </p:nvSpPr>
        <p:spPr>
          <a:xfrm>
            <a:off x="20792410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33" name="!!Picture 1942">
            <a:extLst>
              <a:ext uri="{FF2B5EF4-FFF2-40B4-BE49-F238E27FC236}">
                <a16:creationId xmlns:a16="http://schemas.microsoft.com/office/drawing/2014/main" id="{AD6056A9-8764-95C9-FBC6-80FAE6420C4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98371" y="4384993"/>
            <a:ext cx="2226331" cy="169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!!Picture 1943">
            <a:extLst>
              <a:ext uri="{FF2B5EF4-FFF2-40B4-BE49-F238E27FC236}">
                <a16:creationId xmlns:a16="http://schemas.microsoft.com/office/drawing/2014/main" id="{02B97E7F-60CB-FFE8-DF53-3515C3F43BA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54639" y="4384993"/>
            <a:ext cx="2223872" cy="172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!!Picture End of WW2">
            <a:extLst>
              <a:ext uri="{FF2B5EF4-FFF2-40B4-BE49-F238E27FC236}">
                <a16:creationId xmlns:a16="http://schemas.microsoft.com/office/drawing/2014/main" id="{E3F7DDC9-7380-0190-00A9-4AA5491A778D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0947" y="4384993"/>
            <a:ext cx="2206045" cy="172002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!!1942">
            <a:extLst>
              <a:ext uri="{FF2B5EF4-FFF2-40B4-BE49-F238E27FC236}">
                <a16:creationId xmlns:a16="http://schemas.microsoft.com/office/drawing/2014/main" id="{5C14C8F8-4152-FD31-A472-3FFB1FE0D3FB}"/>
              </a:ext>
            </a:extLst>
          </p:cNvPr>
          <p:cNvSpPr txBox="1"/>
          <p:nvPr/>
        </p:nvSpPr>
        <p:spPr>
          <a:xfrm>
            <a:off x="13245514" y="1092670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Over 1,000 Women had enlisted in the WRANS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By the end of 1942 </a:t>
            </a:r>
          </a:p>
        </p:txBody>
      </p:sp>
      <p:sp>
        <p:nvSpPr>
          <p:cNvPr id="37" name="!!1943">
            <a:extLst>
              <a:ext uri="{FF2B5EF4-FFF2-40B4-BE49-F238E27FC236}">
                <a16:creationId xmlns:a16="http://schemas.microsoft.com/office/drawing/2014/main" id="{534CDF03-E4FE-C7B3-8196-8A1A9335DE97}"/>
              </a:ext>
            </a:extLst>
          </p:cNvPr>
          <p:cNvSpPr txBox="1"/>
          <p:nvPr/>
        </p:nvSpPr>
        <p:spPr>
          <a:xfrm>
            <a:off x="16240157" y="1072062"/>
            <a:ext cx="2852836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2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First female formal officer training course commences. 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By the end of the war 109 women had graduated as officers. 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WR1 was Third Officer Frances Betty Provan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(Front row 4</a:t>
            </a:r>
            <a:r>
              <a:rPr lang="en-AU" sz="1300" kern="1200" baseline="30000" dirty="0">
                <a:solidFill>
                  <a:srgbClr val="D4E2EC"/>
                </a:solidFill>
              </a:rPr>
              <a:t>th</a:t>
            </a:r>
            <a:r>
              <a:rPr lang="en-AU" sz="1300" kern="1200" dirty="0">
                <a:solidFill>
                  <a:srgbClr val="D4E2EC"/>
                </a:solidFill>
              </a:rPr>
              <a:t> from right)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18th January 1943 </a:t>
            </a:r>
          </a:p>
        </p:txBody>
      </p:sp>
      <p:sp>
        <p:nvSpPr>
          <p:cNvPr id="38" name="!!End of WW2">
            <a:extLst>
              <a:ext uri="{FF2B5EF4-FFF2-40B4-BE49-F238E27FC236}">
                <a16:creationId xmlns:a16="http://schemas.microsoft.com/office/drawing/2014/main" id="{CA2301F1-56E7-A03D-C5AB-9A9015A3103D}"/>
              </a:ext>
            </a:extLst>
          </p:cNvPr>
          <p:cNvSpPr txBox="1"/>
          <p:nvPr/>
        </p:nvSpPr>
        <p:spPr>
          <a:xfrm>
            <a:off x="19906073" y="1083434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3,222 women had served in the WRANS. A peak strength of 2,600 women - around 10 per cent of Australia’s naval complement.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End of World War 2</a:t>
            </a:r>
          </a:p>
        </p:txBody>
      </p:sp>
      <p:pic>
        <p:nvPicPr>
          <p:cNvPr id="2" name="!!Sponser">
            <a:extLst>
              <a:ext uri="{FF2B5EF4-FFF2-40B4-BE49-F238E27FC236}">
                <a16:creationId xmlns:a16="http://schemas.microsoft.com/office/drawing/2014/main" id="{8D2F0C95-1494-4460-4440-D9D089C10C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929" y="71242"/>
            <a:ext cx="2639590" cy="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08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2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DBDB3F-DBD4-5E39-ABF6-D85575E48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125 Years">
            <a:extLst>
              <a:ext uri="{FF2B5EF4-FFF2-40B4-BE49-F238E27FC236}">
                <a16:creationId xmlns:a16="http://schemas.microsoft.com/office/drawing/2014/main" id="{9DD9420D-A3D9-D00E-73F3-02370D2AB614}"/>
              </a:ext>
            </a:extLst>
          </p:cNvPr>
          <p:cNvSpPr txBox="1">
            <a:spLocks/>
          </p:cNvSpPr>
          <p:nvPr/>
        </p:nvSpPr>
        <p:spPr>
          <a:xfrm>
            <a:off x="90839" y="302573"/>
            <a:ext cx="12007273" cy="7900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23233F"/>
                </a:solidFill>
                <a:latin typeface="+mj-lt"/>
              </a:rPr>
              <a:t>125 Years of the Royal Australian Navy</a:t>
            </a:r>
            <a:endParaRPr lang="en-AU" sz="3600" dirty="0">
              <a:solidFill>
                <a:srgbClr val="23233F"/>
              </a:solidFill>
              <a:latin typeface="+mj-lt"/>
            </a:endParaRPr>
          </a:p>
        </p:txBody>
      </p:sp>
      <p:sp>
        <p:nvSpPr>
          <p:cNvPr id="6" name="!!Arrow">
            <a:extLst>
              <a:ext uri="{FF2B5EF4-FFF2-40B4-BE49-F238E27FC236}">
                <a16:creationId xmlns:a16="http://schemas.microsoft.com/office/drawing/2014/main" id="{50EB81AA-A267-6366-CC55-1A89C2F8BEE7}"/>
              </a:ext>
            </a:extLst>
          </p:cNvPr>
          <p:cNvSpPr/>
          <p:nvPr/>
        </p:nvSpPr>
        <p:spPr>
          <a:xfrm>
            <a:off x="652147" y="2719754"/>
            <a:ext cx="11090111" cy="2115761"/>
          </a:xfrm>
          <a:prstGeom prst="rightArrow">
            <a:avLst/>
          </a:prstGeom>
          <a:solidFill>
            <a:srgbClr val="D1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377105F5-E2AD-CBC9-E8AA-7AEC869C1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" y="75173"/>
            <a:ext cx="1190602" cy="441787"/>
          </a:xfrm>
          <a:prstGeom prst="rect">
            <a:avLst/>
          </a:prstGeom>
        </p:spPr>
      </p:pic>
      <p:sp>
        <p:nvSpPr>
          <p:cNvPr id="3" name="!!Oval April 1942">
            <a:extLst>
              <a:ext uri="{FF2B5EF4-FFF2-40B4-BE49-F238E27FC236}">
                <a16:creationId xmlns:a16="http://schemas.microsoft.com/office/drawing/2014/main" id="{C6ADBFFD-73B2-FE3D-7CD8-51A9C86D0805}"/>
              </a:ext>
            </a:extLst>
          </p:cNvPr>
          <p:cNvSpPr/>
          <p:nvPr/>
        </p:nvSpPr>
        <p:spPr>
          <a:xfrm>
            <a:off x="-9306303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4" name="!!Oval July 1942">
            <a:extLst>
              <a:ext uri="{FF2B5EF4-FFF2-40B4-BE49-F238E27FC236}">
                <a16:creationId xmlns:a16="http://schemas.microsoft.com/office/drawing/2014/main" id="{B351BB89-8586-1575-03F9-9B5F3C284A67}"/>
              </a:ext>
            </a:extLst>
          </p:cNvPr>
          <p:cNvSpPr/>
          <p:nvPr/>
        </p:nvSpPr>
        <p:spPr>
          <a:xfrm>
            <a:off x="-5868589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5" name="!!Oval October 1942">
            <a:extLst>
              <a:ext uri="{FF2B5EF4-FFF2-40B4-BE49-F238E27FC236}">
                <a16:creationId xmlns:a16="http://schemas.microsoft.com/office/drawing/2014/main" id="{B4B4EA17-2E34-F8BD-11C6-E79A85131E86}"/>
              </a:ext>
            </a:extLst>
          </p:cNvPr>
          <p:cNvSpPr/>
          <p:nvPr/>
        </p:nvSpPr>
        <p:spPr>
          <a:xfrm>
            <a:off x="-2481248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7" name="!!Picture April 1942">
            <a:extLst>
              <a:ext uri="{FF2B5EF4-FFF2-40B4-BE49-F238E27FC236}">
                <a16:creationId xmlns:a16="http://schemas.microsoft.com/office/drawing/2014/main" id="{040A66A9-24F5-B480-0E88-11A412A144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84305" y="4381433"/>
            <a:ext cx="2279124" cy="1723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!!Picture July 1942">
            <a:extLst>
              <a:ext uri="{FF2B5EF4-FFF2-40B4-BE49-F238E27FC236}">
                <a16:creationId xmlns:a16="http://schemas.microsoft.com/office/drawing/2014/main" id="{32164638-EFE6-C90C-3B7B-ECC04195BE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746591" y="4362545"/>
            <a:ext cx="2279124" cy="172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!!Picture October 1942">
            <a:extLst>
              <a:ext uri="{FF2B5EF4-FFF2-40B4-BE49-F238E27FC236}">
                <a16:creationId xmlns:a16="http://schemas.microsoft.com/office/drawing/2014/main" id="{A9091F2E-8E4B-6ECE-EAE9-57D5988201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2217" y="4384993"/>
            <a:ext cx="2265057" cy="172002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!!April 1942">
            <a:extLst>
              <a:ext uri="{FF2B5EF4-FFF2-40B4-BE49-F238E27FC236}">
                <a16:creationId xmlns:a16="http://schemas.microsoft.com/office/drawing/2014/main" id="{E88D03B0-21DC-DB73-E847-79DF8F14FC2C}"/>
              </a:ext>
            </a:extLst>
          </p:cNvPr>
          <p:cNvSpPr txBox="1"/>
          <p:nvPr/>
        </p:nvSpPr>
        <p:spPr>
          <a:xfrm>
            <a:off x="-10344953" y="1019512"/>
            <a:ext cx="2626679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4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23 qualified nursing sisters formed the RAN Nursing Service (RANNS)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April 1942 </a:t>
            </a:r>
          </a:p>
        </p:txBody>
      </p:sp>
      <p:sp>
        <p:nvSpPr>
          <p:cNvPr id="20" name="!!July 1942">
            <a:extLst>
              <a:ext uri="{FF2B5EF4-FFF2-40B4-BE49-F238E27FC236}">
                <a16:creationId xmlns:a16="http://schemas.microsoft.com/office/drawing/2014/main" id="{4F19E8CD-7D35-DC79-76B8-613DAD63AA71}"/>
              </a:ext>
            </a:extLst>
          </p:cNvPr>
          <p:cNvSpPr txBox="1"/>
          <p:nvPr/>
        </p:nvSpPr>
        <p:spPr>
          <a:xfrm>
            <a:off x="-7080586" y="1019512"/>
            <a:ext cx="2947113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4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Approval to form a Women's Royal Australian Naval Service granted. It consisted of 580 personnel 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(280 telegraphists plus 300 other duties).</a:t>
            </a:r>
            <a:br>
              <a:rPr lang="en-US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</a:rPr>
              <a:t>24</a:t>
            </a:r>
            <a:r>
              <a:rPr lang="en-AU" sz="1400" b="1" kern="1200" baseline="30000" dirty="0">
                <a:solidFill>
                  <a:srgbClr val="D4E2EC"/>
                </a:solidFill>
              </a:rPr>
              <a:t>th</a:t>
            </a:r>
            <a:r>
              <a:rPr lang="en-AU" sz="1400" b="1" kern="1200" dirty="0">
                <a:solidFill>
                  <a:srgbClr val="D4E2EC"/>
                </a:solidFill>
              </a:rPr>
              <a:t> July 1942 </a:t>
            </a:r>
          </a:p>
        </p:txBody>
      </p:sp>
      <p:sp>
        <p:nvSpPr>
          <p:cNvPr id="18" name="!!October 1942">
            <a:extLst>
              <a:ext uri="{FF2B5EF4-FFF2-40B4-BE49-F238E27FC236}">
                <a16:creationId xmlns:a16="http://schemas.microsoft.com/office/drawing/2014/main" id="{C6685286-3B3B-04A7-91EC-0D61BA34080D}"/>
              </a:ext>
            </a:extLst>
          </p:cNvPr>
          <p:cNvSpPr txBox="1"/>
          <p:nvPr/>
        </p:nvSpPr>
        <p:spPr>
          <a:xfrm>
            <a:off x="-3380574" y="1019512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Formal invitations issued to WRANS personnel to enlist or resign.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1st October 1942</a:t>
            </a:r>
          </a:p>
        </p:txBody>
      </p:sp>
      <p:sp>
        <p:nvSpPr>
          <p:cNvPr id="11" name="!!Oval 1942">
            <a:extLst>
              <a:ext uri="{FF2B5EF4-FFF2-40B4-BE49-F238E27FC236}">
                <a16:creationId xmlns:a16="http://schemas.microsoft.com/office/drawing/2014/main" id="{8DC06357-8B1A-CC6F-1495-8A79BF493696}"/>
              </a:ext>
            </a:extLst>
          </p:cNvPr>
          <p:cNvSpPr/>
          <p:nvPr/>
        </p:nvSpPr>
        <p:spPr>
          <a:xfrm>
            <a:off x="2123697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!!Oval 1943">
            <a:extLst>
              <a:ext uri="{FF2B5EF4-FFF2-40B4-BE49-F238E27FC236}">
                <a16:creationId xmlns:a16="http://schemas.microsoft.com/office/drawing/2014/main" id="{4846CAF3-6779-DB1E-AC39-AA7D7A341152}"/>
              </a:ext>
            </a:extLst>
          </p:cNvPr>
          <p:cNvSpPr/>
          <p:nvPr/>
        </p:nvSpPr>
        <p:spPr>
          <a:xfrm>
            <a:off x="5561411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!!Oval End of WW2">
            <a:extLst>
              <a:ext uri="{FF2B5EF4-FFF2-40B4-BE49-F238E27FC236}">
                <a16:creationId xmlns:a16="http://schemas.microsoft.com/office/drawing/2014/main" id="{228ECED7-0E80-984D-F0C8-98EAACA212BB}"/>
              </a:ext>
            </a:extLst>
          </p:cNvPr>
          <p:cNvSpPr/>
          <p:nvPr/>
        </p:nvSpPr>
        <p:spPr>
          <a:xfrm>
            <a:off x="8948752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!!Picture 1942">
            <a:extLst>
              <a:ext uri="{FF2B5EF4-FFF2-40B4-BE49-F238E27FC236}">
                <a16:creationId xmlns:a16="http://schemas.microsoft.com/office/drawing/2014/main" id="{A110BFBF-F640-20B7-251D-7E9B4B35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713" y="4384993"/>
            <a:ext cx="2226331" cy="1697578"/>
          </a:xfrm>
          <a:prstGeom prst="rect">
            <a:avLst/>
          </a:prstGeom>
        </p:spPr>
      </p:pic>
      <p:pic>
        <p:nvPicPr>
          <p:cNvPr id="19" name="!!Picture 1943">
            <a:extLst>
              <a:ext uri="{FF2B5EF4-FFF2-40B4-BE49-F238E27FC236}">
                <a16:creationId xmlns:a16="http://schemas.microsoft.com/office/drawing/2014/main" id="{C1E39FBF-C3C3-6E5F-16F3-38ECECADF2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0981" y="4384993"/>
            <a:ext cx="2223872" cy="1720026"/>
          </a:xfrm>
          <a:prstGeom prst="rect">
            <a:avLst/>
          </a:prstGeom>
        </p:spPr>
      </p:pic>
      <p:pic>
        <p:nvPicPr>
          <p:cNvPr id="25" name="!!Picture End of WW2">
            <a:extLst>
              <a:ext uri="{FF2B5EF4-FFF2-40B4-BE49-F238E27FC236}">
                <a16:creationId xmlns:a16="http://schemas.microsoft.com/office/drawing/2014/main" id="{E57BAEED-3A01-2A51-5DD6-4F43E79133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289" y="4384993"/>
            <a:ext cx="2206045" cy="1720026"/>
          </a:xfrm>
          <a:prstGeom prst="rect">
            <a:avLst/>
          </a:prstGeom>
        </p:spPr>
      </p:pic>
      <p:sp>
        <p:nvSpPr>
          <p:cNvPr id="38" name="!!1942">
            <a:extLst>
              <a:ext uri="{FF2B5EF4-FFF2-40B4-BE49-F238E27FC236}">
                <a16:creationId xmlns:a16="http://schemas.microsoft.com/office/drawing/2014/main" id="{5146B874-A868-C8B9-3CA9-2B2D94DE9D4A}"/>
              </a:ext>
            </a:extLst>
          </p:cNvPr>
          <p:cNvSpPr txBox="1"/>
          <p:nvPr/>
        </p:nvSpPr>
        <p:spPr>
          <a:xfrm>
            <a:off x="1401856" y="1092670"/>
            <a:ext cx="196680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Over 1,000 Women had enlisted in the WRANS</a:t>
            </a:r>
            <a:br>
              <a:rPr lang="en-AU" sz="13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By the end of 1942 </a:t>
            </a:r>
          </a:p>
        </p:txBody>
      </p:sp>
      <p:sp>
        <p:nvSpPr>
          <p:cNvPr id="36" name="!!1943">
            <a:extLst>
              <a:ext uri="{FF2B5EF4-FFF2-40B4-BE49-F238E27FC236}">
                <a16:creationId xmlns:a16="http://schemas.microsoft.com/office/drawing/2014/main" id="{2F27123B-C66F-FB39-A2B7-51E3840D911A}"/>
              </a:ext>
            </a:extLst>
          </p:cNvPr>
          <p:cNvSpPr txBox="1"/>
          <p:nvPr/>
        </p:nvSpPr>
        <p:spPr>
          <a:xfrm>
            <a:off x="4396499" y="1072062"/>
            <a:ext cx="2852836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200" kern="1200" dirty="0"/>
            </a:br>
            <a:r>
              <a:rPr lang="en-AU" sz="1300" kern="1200" dirty="0"/>
              <a:t>First female formal officer training course commences. </a:t>
            </a:r>
            <a:br>
              <a:rPr lang="en-AU" sz="1300" kern="1200" dirty="0"/>
            </a:br>
            <a:r>
              <a:rPr lang="en-AU" sz="1300" kern="1200" dirty="0"/>
              <a:t>By the end of the war 109 women had graduated as officers. </a:t>
            </a:r>
            <a:br>
              <a:rPr lang="en-AU" sz="1300" kern="1200" dirty="0"/>
            </a:br>
            <a:r>
              <a:rPr lang="en-AU" sz="1300" kern="1200" dirty="0"/>
              <a:t>WR1 was Third Officer Frances Betty Provan</a:t>
            </a:r>
            <a:br>
              <a:rPr lang="en-AU" sz="1300" kern="1200" dirty="0"/>
            </a:br>
            <a:r>
              <a:rPr lang="en-AU" sz="1300" kern="1200" dirty="0"/>
              <a:t>(Front row 4</a:t>
            </a:r>
            <a:r>
              <a:rPr lang="en-AU" sz="1300" kern="1200" baseline="30000" dirty="0"/>
              <a:t>th</a:t>
            </a:r>
            <a:r>
              <a:rPr lang="en-AU" sz="1300" kern="1200" dirty="0"/>
              <a:t> from right)</a:t>
            </a:r>
            <a:br>
              <a:rPr lang="en-AU" sz="13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18th January 1943 </a:t>
            </a:r>
          </a:p>
        </p:txBody>
      </p:sp>
      <p:sp>
        <p:nvSpPr>
          <p:cNvPr id="34" name="!!End of WW2">
            <a:extLst>
              <a:ext uri="{FF2B5EF4-FFF2-40B4-BE49-F238E27FC236}">
                <a16:creationId xmlns:a16="http://schemas.microsoft.com/office/drawing/2014/main" id="{1355FBD7-3862-147B-3F80-B3F7FA16F218}"/>
              </a:ext>
            </a:extLst>
          </p:cNvPr>
          <p:cNvSpPr txBox="1"/>
          <p:nvPr/>
        </p:nvSpPr>
        <p:spPr>
          <a:xfrm>
            <a:off x="8062415" y="1083434"/>
            <a:ext cx="229579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3,222 women had served in the WRANS. A peak strength of 2,600 women - around 10 per cent of Australia’s naval complement.</a:t>
            </a:r>
            <a:br>
              <a:rPr lang="en-AU" sz="13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End of World War 2</a:t>
            </a:r>
          </a:p>
        </p:txBody>
      </p:sp>
      <p:sp>
        <p:nvSpPr>
          <p:cNvPr id="39" name="!!Oval 1948">
            <a:extLst>
              <a:ext uri="{FF2B5EF4-FFF2-40B4-BE49-F238E27FC236}">
                <a16:creationId xmlns:a16="http://schemas.microsoft.com/office/drawing/2014/main" id="{D93EB7DA-C308-BA5F-C9FE-BB146515C946}"/>
              </a:ext>
            </a:extLst>
          </p:cNvPr>
          <p:cNvSpPr/>
          <p:nvPr/>
        </p:nvSpPr>
        <p:spPr>
          <a:xfrm>
            <a:off x="13678402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40" name="!!Oval 1951">
            <a:extLst>
              <a:ext uri="{FF2B5EF4-FFF2-40B4-BE49-F238E27FC236}">
                <a16:creationId xmlns:a16="http://schemas.microsoft.com/office/drawing/2014/main" id="{1CFE6F40-349D-5ED7-6101-F6E70F4A0258}"/>
              </a:ext>
            </a:extLst>
          </p:cNvPr>
          <p:cNvSpPr/>
          <p:nvPr/>
        </p:nvSpPr>
        <p:spPr>
          <a:xfrm>
            <a:off x="17116116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41" name="!!Oval December 1951">
            <a:extLst>
              <a:ext uri="{FF2B5EF4-FFF2-40B4-BE49-F238E27FC236}">
                <a16:creationId xmlns:a16="http://schemas.microsoft.com/office/drawing/2014/main" id="{F19AF5B5-7FCF-97CB-8751-BFCD22FD59DE}"/>
              </a:ext>
            </a:extLst>
          </p:cNvPr>
          <p:cNvSpPr/>
          <p:nvPr/>
        </p:nvSpPr>
        <p:spPr>
          <a:xfrm>
            <a:off x="20503457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42" name="!!Picture 1951" descr="A group of people in a circle&#10;&#10;AI-generated content may be incorrect.">
            <a:extLst>
              <a:ext uri="{FF2B5EF4-FFF2-40B4-BE49-F238E27FC236}">
                <a16:creationId xmlns:a16="http://schemas.microsoft.com/office/drawing/2014/main" id="{BD76C67E-CF15-B0D1-FD35-E7CA86FD007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725" y="4384993"/>
            <a:ext cx="3067901" cy="239200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!! 1948">
            <a:extLst>
              <a:ext uri="{FF2B5EF4-FFF2-40B4-BE49-F238E27FC236}">
                <a16:creationId xmlns:a16="http://schemas.microsoft.com/office/drawing/2014/main" id="{86C92737-E86F-E2B2-88FA-EBB887D57AAB}"/>
              </a:ext>
            </a:extLst>
          </p:cNvPr>
          <p:cNvSpPr txBox="1"/>
          <p:nvPr/>
        </p:nvSpPr>
        <p:spPr>
          <a:xfrm>
            <a:off x="12956561" y="1092670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b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9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WRANS Disbanded</a:t>
            </a:r>
            <a:br>
              <a:rPr lang="en-AU" sz="19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1948</a:t>
            </a:r>
          </a:p>
        </p:txBody>
      </p:sp>
      <p:sp>
        <p:nvSpPr>
          <p:cNvPr id="44" name="!! 1951">
            <a:extLst>
              <a:ext uri="{FF2B5EF4-FFF2-40B4-BE49-F238E27FC236}">
                <a16:creationId xmlns:a16="http://schemas.microsoft.com/office/drawing/2014/main" id="{D73E05E4-D3E0-7A8A-057E-398EE578F21A}"/>
              </a:ext>
            </a:extLst>
          </p:cNvPr>
          <p:cNvSpPr txBox="1"/>
          <p:nvPr/>
        </p:nvSpPr>
        <p:spPr>
          <a:xfrm>
            <a:off x="16271771" y="1093939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b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9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WRANS reinstituted due to an ongoing shortage of personnel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1951 </a:t>
            </a:r>
          </a:p>
        </p:txBody>
      </p:sp>
      <p:sp>
        <p:nvSpPr>
          <p:cNvPr id="45" name="!!December 1951">
            <a:extLst>
              <a:ext uri="{FF2B5EF4-FFF2-40B4-BE49-F238E27FC236}">
                <a16:creationId xmlns:a16="http://schemas.microsoft.com/office/drawing/2014/main" id="{0A0F159C-88D2-6D7B-0F21-81AF5C264549}"/>
              </a:ext>
            </a:extLst>
          </p:cNvPr>
          <p:cNvSpPr txBox="1"/>
          <p:nvPr/>
        </p:nvSpPr>
        <p:spPr>
          <a:xfrm>
            <a:off x="19617121" y="1072062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WRANS made a permanent part of the RAN</a:t>
            </a:r>
            <a:br>
              <a:rPr lang="en-AU" sz="22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December 1951</a:t>
            </a:r>
          </a:p>
        </p:txBody>
      </p:sp>
      <p:pic>
        <p:nvPicPr>
          <p:cNvPr id="2" name="!!Sponser">
            <a:extLst>
              <a:ext uri="{FF2B5EF4-FFF2-40B4-BE49-F238E27FC236}">
                <a16:creationId xmlns:a16="http://schemas.microsoft.com/office/drawing/2014/main" id="{180B027F-A26D-E66F-0EF9-A4D1B5D42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929" y="71242"/>
            <a:ext cx="2639590" cy="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18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2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EC8D2B-5215-96D6-37D1-3DB8065CE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125 Years">
            <a:extLst>
              <a:ext uri="{FF2B5EF4-FFF2-40B4-BE49-F238E27FC236}">
                <a16:creationId xmlns:a16="http://schemas.microsoft.com/office/drawing/2014/main" id="{1EBA771E-23A6-4803-652C-70E448C59F89}"/>
              </a:ext>
            </a:extLst>
          </p:cNvPr>
          <p:cNvSpPr txBox="1">
            <a:spLocks/>
          </p:cNvSpPr>
          <p:nvPr/>
        </p:nvSpPr>
        <p:spPr>
          <a:xfrm>
            <a:off x="90839" y="302573"/>
            <a:ext cx="12007273" cy="7900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23233F"/>
                </a:solidFill>
                <a:latin typeface="+mj-lt"/>
              </a:rPr>
              <a:t>125 Years of the Royal Australian Navy</a:t>
            </a:r>
            <a:endParaRPr lang="en-AU" sz="3600" dirty="0">
              <a:solidFill>
                <a:srgbClr val="23233F"/>
              </a:solidFill>
              <a:latin typeface="+mj-lt"/>
            </a:endParaRPr>
          </a:p>
        </p:txBody>
      </p:sp>
      <p:sp>
        <p:nvSpPr>
          <p:cNvPr id="6" name="!!Arrow">
            <a:extLst>
              <a:ext uri="{FF2B5EF4-FFF2-40B4-BE49-F238E27FC236}">
                <a16:creationId xmlns:a16="http://schemas.microsoft.com/office/drawing/2014/main" id="{53439B76-5972-5E86-7438-4F1F17810915}"/>
              </a:ext>
            </a:extLst>
          </p:cNvPr>
          <p:cNvSpPr/>
          <p:nvPr/>
        </p:nvSpPr>
        <p:spPr>
          <a:xfrm>
            <a:off x="652147" y="2719754"/>
            <a:ext cx="11090111" cy="2115761"/>
          </a:xfrm>
          <a:prstGeom prst="rightArrow">
            <a:avLst/>
          </a:prstGeom>
          <a:solidFill>
            <a:srgbClr val="D1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C0F93182-C7EB-2141-A568-B487D24B3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" y="75173"/>
            <a:ext cx="1190602" cy="441787"/>
          </a:xfrm>
          <a:prstGeom prst="rect">
            <a:avLst/>
          </a:prstGeom>
        </p:spPr>
      </p:pic>
      <p:sp>
        <p:nvSpPr>
          <p:cNvPr id="11" name="!!Oval 1942">
            <a:extLst>
              <a:ext uri="{FF2B5EF4-FFF2-40B4-BE49-F238E27FC236}">
                <a16:creationId xmlns:a16="http://schemas.microsoft.com/office/drawing/2014/main" id="{00661DD1-3B38-912A-83D1-813CDC704F89}"/>
              </a:ext>
            </a:extLst>
          </p:cNvPr>
          <p:cNvSpPr/>
          <p:nvPr/>
        </p:nvSpPr>
        <p:spPr>
          <a:xfrm>
            <a:off x="-8906264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2" name="!!Oval 1943">
            <a:extLst>
              <a:ext uri="{FF2B5EF4-FFF2-40B4-BE49-F238E27FC236}">
                <a16:creationId xmlns:a16="http://schemas.microsoft.com/office/drawing/2014/main" id="{3C25566C-E123-B16C-4F2A-81948A997E12}"/>
              </a:ext>
            </a:extLst>
          </p:cNvPr>
          <p:cNvSpPr/>
          <p:nvPr/>
        </p:nvSpPr>
        <p:spPr>
          <a:xfrm>
            <a:off x="-5468550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6" name="!!Oval End of WW2">
            <a:extLst>
              <a:ext uri="{FF2B5EF4-FFF2-40B4-BE49-F238E27FC236}">
                <a16:creationId xmlns:a16="http://schemas.microsoft.com/office/drawing/2014/main" id="{C813FC11-A47C-A053-0FC8-385693109512}"/>
              </a:ext>
            </a:extLst>
          </p:cNvPr>
          <p:cNvSpPr/>
          <p:nvPr/>
        </p:nvSpPr>
        <p:spPr>
          <a:xfrm>
            <a:off x="-2081209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17" name="!!Picture 1942">
            <a:extLst>
              <a:ext uri="{FF2B5EF4-FFF2-40B4-BE49-F238E27FC236}">
                <a16:creationId xmlns:a16="http://schemas.microsoft.com/office/drawing/2014/main" id="{9AA64AD7-EA4F-6892-B67C-C0641B2C83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775248" y="4384993"/>
            <a:ext cx="2226331" cy="169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!!Picture 1943">
            <a:extLst>
              <a:ext uri="{FF2B5EF4-FFF2-40B4-BE49-F238E27FC236}">
                <a16:creationId xmlns:a16="http://schemas.microsoft.com/office/drawing/2014/main" id="{F2912857-1E75-9FD8-096D-1A48742C24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18980" y="4384993"/>
            <a:ext cx="2223872" cy="172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!!Picture End of WW2">
            <a:extLst>
              <a:ext uri="{FF2B5EF4-FFF2-40B4-BE49-F238E27FC236}">
                <a16:creationId xmlns:a16="http://schemas.microsoft.com/office/drawing/2014/main" id="{01A2CDDB-D618-C543-22AD-3DAA1499C2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22672" y="4384993"/>
            <a:ext cx="2206045" cy="172002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!!1942">
            <a:extLst>
              <a:ext uri="{FF2B5EF4-FFF2-40B4-BE49-F238E27FC236}">
                <a16:creationId xmlns:a16="http://schemas.microsoft.com/office/drawing/2014/main" id="{47C8351A-F5DA-E57E-9DC8-A07696B39B5D}"/>
              </a:ext>
            </a:extLst>
          </p:cNvPr>
          <p:cNvSpPr txBox="1"/>
          <p:nvPr/>
        </p:nvSpPr>
        <p:spPr>
          <a:xfrm>
            <a:off x="-9628105" y="1092670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Over 1,000 Women had enlisted in the WRANS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By the end of 1942 </a:t>
            </a:r>
          </a:p>
        </p:txBody>
      </p:sp>
      <p:sp>
        <p:nvSpPr>
          <p:cNvPr id="36" name="!!1943">
            <a:extLst>
              <a:ext uri="{FF2B5EF4-FFF2-40B4-BE49-F238E27FC236}">
                <a16:creationId xmlns:a16="http://schemas.microsoft.com/office/drawing/2014/main" id="{813D270F-917F-B231-56B8-4BBD6D129E43}"/>
              </a:ext>
            </a:extLst>
          </p:cNvPr>
          <p:cNvSpPr txBox="1"/>
          <p:nvPr/>
        </p:nvSpPr>
        <p:spPr>
          <a:xfrm>
            <a:off x="-6633462" y="1072062"/>
            <a:ext cx="2852836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b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2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First female formal officer training course commences. 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By the end of the war 109 women had graduated as officers. 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WR1 was Third Officer Frances Betty Provan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(Front row 4</a:t>
            </a:r>
            <a:r>
              <a:rPr lang="en-AU" sz="1300" kern="1200" baseline="30000" dirty="0">
                <a:solidFill>
                  <a:srgbClr val="D4E2EC"/>
                </a:solidFill>
              </a:rPr>
              <a:t>th</a:t>
            </a:r>
            <a:r>
              <a:rPr lang="en-AU" sz="1300" kern="1200" dirty="0">
                <a:solidFill>
                  <a:srgbClr val="D4E2EC"/>
                </a:solidFill>
              </a:rPr>
              <a:t> from right)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18th January 1943 </a:t>
            </a:r>
          </a:p>
        </p:txBody>
      </p:sp>
      <p:sp>
        <p:nvSpPr>
          <p:cNvPr id="34" name="!!End of WW2">
            <a:extLst>
              <a:ext uri="{FF2B5EF4-FFF2-40B4-BE49-F238E27FC236}">
                <a16:creationId xmlns:a16="http://schemas.microsoft.com/office/drawing/2014/main" id="{0E7DC16B-D5E1-64F0-BD30-5F73B4733E05}"/>
              </a:ext>
            </a:extLst>
          </p:cNvPr>
          <p:cNvSpPr txBox="1"/>
          <p:nvPr/>
        </p:nvSpPr>
        <p:spPr>
          <a:xfrm>
            <a:off x="-2967546" y="1083434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3,222 women had served in the WRANS. A peak strength of 2,600 women - around 10 per cent of Australia’s naval complement.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End of World War 2</a:t>
            </a:r>
          </a:p>
        </p:txBody>
      </p:sp>
      <p:sp>
        <p:nvSpPr>
          <p:cNvPr id="8" name="!!Oval 1948">
            <a:extLst>
              <a:ext uri="{FF2B5EF4-FFF2-40B4-BE49-F238E27FC236}">
                <a16:creationId xmlns:a16="http://schemas.microsoft.com/office/drawing/2014/main" id="{29D05D3E-9BEB-5B04-2296-B078F0A8B647}"/>
              </a:ext>
            </a:extLst>
          </p:cNvPr>
          <p:cNvSpPr/>
          <p:nvPr/>
        </p:nvSpPr>
        <p:spPr>
          <a:xfrm>
            <a:off x="2123697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!!Oval 1951">
            <a:extLst>
              <a:ext uri="{FF2B5EF4-FFF2-40B4-BE49-F238E27FC236}">
                <a16:creationId xmlns:a16="http://schemas.microsoft.com/office/drawing/2014/main" id="{159F9B26-D9EA-5691-7457-89AC40F2E8AE}"/>
              </a:ext>
            </a:extLst>
          </p:cNvPr>
          <p:cNvSpPr/>
          <p:nvPr/>
        </p:nvSpPr>
        <p:spPr>
          <a:xfrm>
            <a:off x="5561411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!!Oval December 1951">
            <a:extLst>
              <a:ext uri="{FF2B5EF4-FFF2-40B4-BE49-F238E27FC236}">
                <a16:creationId xmlns:a16="http://schemas.microsoft.com/office/drawing/2014/main" id="{0194959B-3453-3128-1B80-4B99DA568038}"/>
              </a:ext>
            </a:extLst>
          </p:cNvPr>
          <p:cNvSpPr/>
          <p:nvPr/>
        </p:nvSpPr>
        <p:spPr>
          <a:xfrm>
            <a:off x="8948752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!!Picture 1951" descr="A group of people in a circle&#10;&#10;AI-generated content may be incorrect.">
            <a:extLst>
              <a:ext uri="{FF2B5EF4-FFF2-40B4-BE49-F238E27FC236}">
                <a16:creationId xmlns:a16="http://schemas.microsoft.com/office/drawing/2014/main" id="{AB7FD218-EBB5-B0F2-40D8-6E79913A5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20" y="4384993"/>
            <a:ext cx="3067901" cy="2392004"/>
          </a:xfrm>
          <a:prstGeom prst="rect">
            <a:avLst/>
          </a:prstGeom>
        </p:spPr>
      </p:pic>
      <p:sp>
        <p:nvSpPr>
          <p:cNvPr id="33" name="!! 1948">
            <a:extLst>
              <a:ext uri="{FF2B5EF4-FFF2-40B4-BE49-F238E27FC236}">
                <a16:creationId xmlns:a16="http://schemas.microsoft.com/office/drawing/2014/main" id="{0930E60D-580B-0996-4B06-7D853BD2AD45}"/>
              </a:ext>
            </a:extLst>
          </p:cNvPr>
          <p:cNvSpPr txBox="1"/>
          <p:nvPr/>
        </p:nvSpPr>
        <p:spPr>
          <a:xfrm>
            <a:off x="1401856" y="1092670"/>
            <a:ext cx="196680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b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900" kern="1200" dirty="0"/>
            </a:b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WRANS Disbanded</a:t>
            </a:r>
            <a:br>
              <a:rPr lang="en-AU" sz="19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1948</a:t>
            </a:r>
          </a:p>
        </p:txBody>
      </p:sp>
      <p:sp>
        <p:nvSpPr>
          <p:cNvPr id="30" name="!! 1951">
            <a:extLst>
              <a:ext uri="{FF2B5EF4-FFF2-40B4-BE49-F238E27FC236}">
                <a16:creationId xmlns:a16="http://schemas.microsoft.com/office/drawing/2014/main" id="{09EA7FED-B0DF-3B7B-A4F6-5F44F735B052}"/>
              </a:ext>
            </a:extLst>
          </p:cNvPr>
          <p:cNvSpPr txBox="1"/>
          <p:nvPr/>
        </p:nvSpPr>
        <p:spPr>
          <a:xfrm>
            <a:off x="4717066" y="1093939"/>
            <a:ext cx="2211807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b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900" kern="1200" dirty="0"/>
            </a:b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WRANS reinstituted due to an ongoing shortage of personnel</a:t>
            </a:r>
            <a:b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1951 </a:t>
            </a:r>
          </a:p>
        </p:txBody>
      </p:sp>
      <p:sp>
        <p:nvSpPr>
          <p:cNvPr id="28" name="!!December 1951">
            <a:extLst>
              <a:ext uri="{FF2B5EF4-FFF2-40B4-BE49-F238E27FC236}">
                <a16:creationId xmlns:a16="http://schemas.microsoft.com/office/drawing/2014/main" id="{CF5C3AA4-E56E-9335-37D3-B078914E0E04}"/>
              </a:ext>
            </a:extLst>
          </p:cNvPr>
          <p:cNvSpPr txBox="1"/>
          <p:nvPr/>
        </p:nvSpPr>
        <p:spPr>
          <a:xfrm>
            <a:off x="8062416" y="1072062"/>
            <a:ext cx="229579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WRANS made a permanent part of the RAN</a:t>
            </a:r>
            <a:br>
              <a:rPr lang="en-AU" sz="22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December 1951</a:t>
            </a:r>
          </a:p>
        </p:txBody>
      </p:sp>
      <p:sp>
        <p:nvSpPr>
          <p:cNvPr id="35" name="!!Oval 1969">
            <a:extLst>
              <a:ext uri="{FF2B5EF4-FFF2-40B4-BE49-F238E27FC236}">
                <a16:creationId xmlns:a16="http://schemas.microsoft.com/office/drawing/2014/main" id="{02857DFD-5CDF-E237-ADCC-FEF4F8CB3226}"/>
              </a:ext>
            </a:extLst>
          </p:cNvPr>
          <p:cNvSpPr/>
          <p:nvPr/>
        </p:nvSpPr>
        <p:spPr>
          <a:xfrm>
            <a:off x="13259907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7" name="!!Oval 1978">
            <a:extLst>
              <a:ext uri="{FF2B5EF4-FFF2-40B4-BE49-F238E27FC236}">
                <a16:creationId xmlns:a16="http://schemas.microsoft.com/office/drawing/2014/main" id="{8C2E6019-9F63-E18A-5F1A-AF0D6DB735BB}"/>
              </a:ext>
            </a:extLst>
          </p:cNvPr>
          <p:cNvSpPr/>
          <p:nvPr/>
        </p:nvSpPr>
        <p:spPr>
          <a:xfrm>
            <a:off x="16697621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9" name="!!Oval December 1984">
            <a:extLst>
              <a:ext uri="{FF2B5EF4-FFF2-40B4-BE49-F238E27FC236}">
                <a16:creationId xmlns:a16="http://schemas.microsoft.com/office/drawing/2014/main" id="{55438903-3607-86DC-BEB5-3FF4BEAD83BA}"/>
              </a:ext>
            </a:extLst>
          </p:cNvPr>
          <p:cNvSpPr/>
          <p:nvPr/>
        </p:nvSpPr>
        <p:spPr>
          <a:xfrm>
            <a:off x="20084962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40" name="!!Picture 1978" descr="A large ship in the water&#10;&#10;AI-generated content may be incorrect.">
            <a:extLst>
              <a:ext uri="{FF2B5EF4-FFF2-40B4-BE49-F238E27FC236}">
                <a16:creationId xmlns:a16="http://schemas.microsoft.com/office/drawing/2014/main" id="{9158202A-B398-1897-C79B-B7F8213E6F5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117" y="4456878"/>
            <a:ext cx="3390127" cy="232011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7BDB3D5-1689-B679-025C-0C7A6791ACD7}"/>
              </a:ext>
            </a:extLst>
          </p:cNvPr>
          <p:cNvSpPr txBox="1"/>
          <p:nvPr/>
        </p:nvSpPr>
        <p:spPr>
          <a:xfrm>
            <a:off x="12538066" y="1085175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Married women first allowed to serve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1969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359B03-52AB-9C93-2967-E79CDFDA7EB1}"/>
              </a:ext>
            </a:extLst>
          </p:cNvPr>
          <p:cNvSpPr txBox="1"/>
          <p:nvPr/>
        </p:nvSpPr>
        <p:spPr>
          <a:xfrm>
            <a:off x="15853276" y="1099472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Automatic discharge of pregnant women was abolished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1974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Equal pay for women implemented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1978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C7B628-A231-924C-DDE7-D7B1C7B4018D}"/>
              </a:ext>
            </a:extLst>
          </p:cNvPr>
          <p:cNvSpPr txBox="1"/>
          <p:nvPr/>
        </p:nvSpPr>
        <p:spPr>
          <a:xfrm>
            <a:off x="19028952" y="1099472"/>
            <a:ext cx="2635139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Women allowed to serve at sea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1983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WRANS disbanded again and personnel incorporated into the RAN following the introduction of the sex discrimination act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1984</a:t>
            </a:r>
          </a:p>
        </p:txBody>
      </p:sp>
      <p:pic>
        <p:nvPicPr>
          <p:cNvPr id="2" name="!!Sponser">
            <a:extLst>
              <a:ext uri="{FF2B5EF4-FFF2-40B4-BE49-F238E27FC236}">
                <a16:creationId xmlns:a16="http://schemas.microsoft.com/office/drawing/2014/main" id="{4052ED44-CD00-DB21-4613-3E9DFC1C8D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929" y="71242"/>
            <a:ext cx="2639590" cy="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6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2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6CFE2-1DA9-6F62-32EE-2F151C83B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125 Years">
            <a:extLst>
              <a:ext uri="{FF2B5EF4-FFF2-40B4-BE49-F238E27FC236}">
                <a16:creationId xmlns:a16="http://schemas.microsoft.com/office/drawing/2014/main" id="{9BF009CB-5999-71DC-3404-06CE3D458F43}"/>
              </a:ext>
            </a:extLst>
          </p:cNvPr>
          <p:cNvSpPr txBox="1">
            <a:spLocks/>
          </p:cNvSpPr>
          <p:nvPr/>
        </p:nvSpPr>
        <p:spPr>
          <a:xfrm>
            <a:off x="90839" y="302573"/>
            <a:ext cx="12007273" cy="7900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23233F"/>
                </a:solidFill>
                <a:latin typeface="+mj-lt"/>
              </a:rPr>
              <a:t>125 Years of the Royal Australian Navy</a:t>
            </a:r>
            <a:endParaRPr lang="en-AU" sz="3600" dirty="0">
              <a:solidFill>
                <a:srgbClr val="23233F"/>
              </a:solidFill>
              <a:latin typeface="+mj-lt"/>
            </a:endParaRPr>
          </a:p>
        </p:txBody>
      </p:sp>
      <p:sp>
        <p:nvSpPr>
          <p:cNvPr id="6" name="!!Arrow">
            <a:extLst>
              <a:ext uri="{FF2B5EF4-FFF2-40B4-BE49-F238E27FC236}">
                <a16:creationId xmlns:a16="http://schemas.microsoft.com/office/drawing/2014/main" id="{9439D9DA-5805-1F9E-3BDE-C9E12D102E97}"/>
              </a:ext>
            </a:extLst>
          </p:cNvPr>
          <p:cNvSpPr/>
          <p:nvPr/>
        </p:nvSpPr>
        <p:spPr>
          <a:xfrm>
            <a:off x="652147" y="2719754"/>
            <a:ext cx="11090111" cy="2115761"/>
          </a:xfrm>
          <a:prstGeom prst="rightArrow">
            <a:avLst/>
          </a:prstGeom>
          <a:solidFill>
            <a:srgbClr val="D1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ED75A32D-9C7D-CB36-88D3-B09EB2028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" y="75173"/>
            <a:ext cx="1190602" cy="441787"/>
          </a:xfrm>
          <a:prstGeom prst="rect">
            <a:avLst/>
          </a:prstGeom>
        </p:spPr>
      </p:pic>
      <p:sp>
        <p:nvSpPr>
          <p:cNvPr id="8" name="!!Oval 1948">
            <a:extLst>
              <a:ext uri="{FF2B5EF4-FFF2-40B4-BE49-F238E27FC236}">
                <a16:creationId xmlns:a16="http://schemas.microsoft.com/office/drawing/2014/main" id="{2853561C-F15E-4456-54AE-AE12177C6AED}"/>
              </a:ext>
            </a:extLst>
          </p:cNvPr>
          <p:cNvSpPr/>
          <p:nvPr/>
        </p:nvSpPr>
        <p:spPr>
          <a:xfrm>
            <a:off x="-8699493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4" name="!!Oval 1951">
            <a:extLst>
              <a:ext uri="{FF2B5EF4-FFF2-40B4-BE49-F238E27FC236}">
                <a16:creationId xmlns:a16="http://schemas.microsoft.com/office/drawing/2014/main" id="{D1EA7A69-0D95-D974-585C-014ADEFF4112}"/>
              </a:ext>
            </a:extLst>
          </p:cNvPr>
          <p:cNvSpPr/>
          <p:nvPr/>
        </p:nvSpPr>
        <p:spPr>
          <a:xfrm>
            <a:off x="-5261779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5" name="!!Oval December 1951">
            <a:extLst>
              <a:ext uri="{FF2B5EF4-FFF2-40B4-BE49-F238E27FC236}">
                <a16:creationId xmlns:a16="http://schemas.microsoft.com/office/drawing/2014/main" id="{61D23F78-ABB5-F340-8BD0-01687B5B3813}"/>
              </a:ext>
            </a:extLst>
          </p:cNvPr>
          <p:cNvSpPr/>
          <p:nvPr/>
        </p:nvSpPr>
        <p:spPr>
          <a:xfrm>
            <a:off x="-1874438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21" name="!!Picture 1951" descr="A group of people in a circle&#10;&#10;AI-generated content may be incorrect.">
            <a:extLst>
              <a:ext uri="{FF2B5EF4-FFF2-40B4-BE49-F238E27FC236}">
                <a16:creationId xmlns:a16="http://schemas.microsoft.com/office/drawing/2014/main" id="{C4EB0504-119F-1E96-AC9D-88F62C283E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4170" y="4384993"/>
            <a:ext cx="3067901" cy="239200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!! 1948">
            <a:extLst>
              <a:ext uri="{FF2B5EF4-FFF2-40B4-BE49-F238E27FC236}">
                <a16:creationId xmlns:a16="http://schemas.microsoft.com/office/drawing/2014/main" id="{32EAFC84-345B-26BE-58EF-68762DFA29F0}"/>
              </a:ext>
            </a:extLst>
          </p:cNvPr>
          <p:cNvSpPr txBox="1"/>
          <p:nvPr/>
        </p:nvSpPr>
        <p:spPr>
          <a:xfrm>
            <a:off x="-9421334" y="1092670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b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9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WRANS Disbanded</a:t>
            </a:r>
            <a:br>
              <a:rPr lang="en-AU" sz="19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1948</a:t>
            </a:r>
          </a:p>
        </p:txBody>
      </p:sp>
      <p:sp>
        <p:nvSpPr>
          <p:cNvPr id="30" name="!! 1951">
            <a:extLst>
              <a:ext uri="{FF2B5EF4-FFF2-40B4-BE49-F238E27FC236}">
                <a16:creationId xmlns:a16="http://schemas.microsoft.com/office/drawing/2014/main" id="{32F5C458-F4AF-DFEA-CA3F-CF0039BE2276}"/>
              </a:ext>
            </a:extLst>
          </p:cNvPr>
          <p:cNvSpPr txBox="1"/>
          <p:nvPr/>
        </p:nvSpPr>
        <p:spPr>
          <a:xfrm>
            <a:off x="-6106124" y="1093939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b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9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WRANS reinstituted due to an ongoing shortage of personnel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1951 </a:t>
            </a:r>
          </a:p>
        </p:txBody>
      </p:sp>
      <p:sp>
        <p:nvSpPr>
          <p:cNvPr id="28" name="!!December 1951">
            <a:extLst>
              <a:ext uri="{FF2B5EF4-FFF2-40B4-BE49-F238E27FC236}">
                <a16:creationId xmlns:a16="http://schemas.microsoft.com/office/drawing/2014/main" id="{C9016576-93AD-00F1-3C1B-B77D66D8DE84}"/>
              </a:ext>
            </a:extLst>
          </p:cNvPr>
          <p:cNvSpPr txBox="1"/>
          <p:nvPr/>
        </p:nvSpPr>
        <p:spPr>
          <a:xfrm>
            <a:off x="-2760774" y="1072062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WRANS made a permanent part of the RAN</a:t>
            </a:r>
            <a:br>
              <a:rPr lang="en-AU" sz="22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December 1951</a:t>
            </a:r>
          </a:p>
        </p:txBody>
      </p:sp>
      <p:sp>
        <p:nvSpPr>
          <p:cNvPr id="3" name="!!Oval 1969">
            <a:extLst>
              <a:ext uri="{FF2B5EF4-FFF2-40B4-BE49-F238E27FC236}">
                <a16:creationId xmlns:a16="http://schemas.microsoft.com/office/drawing/2014/main" id="{7BDE3426-CE57-7D87-E939-80B9D4BBED98}"/>
              </a:ext>
            </a:extLst>
          </p:cNvPr>
          <p:cNvSpPr/>
          <p:nvPr/>
        </p:nvSpPr>
        <p:spPr>
          <a:xfrm>
            <a:off x="2123697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!!Oval 1978">
            <a:extLst>
              <a:ext uri="{FF2B5EF4-FFF2-40B4-BE49-F238E27FC236}">
                <a16:creationId xmlns:a16="http://schemas.microsoft.com/office/drawing/2014/main" id="{D768CFF9-B1D9-EE27-1374-42B1E8DC0716}"/>
              </a:ext>
            </a:extLst>
          </p:cNvPr>
          <p:cNvSpPr/>
          <p:nvPr/>
        </p:nvSpPr>
        <p:spPr>
          <a:xfrm>
            <a:off x="5561411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!!Oval December 1984">
            <a:extLst>
              <a:ext uri="{FF2B5EF4-FFF2-40B4-BE49-F238E27FC236}">
                <a16:creationId xmlns:a16="http://schemas.microsoft.com/office/drawing/2014/main" id="{F14E9401-A547-F672-FBD0-55357BDF6640}"/>
              </a:ext>
            </a:extLst>
          </p:cNvPr>
          <p:cNvSpPr/>
          <p:nvPr/>
        </p:nvSpPr>
        <p:spPr>
          <a:xfrm>
            <a:off x="8948752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!!Picture 1978" descr="A large ship in the water&#10;&#10;AI-generated content may be incorrect.">
            <a:extLst>
              <a:ext uri="{FF2B5EF4-FFF2-40B4-BE49-F238E27FC236}">
                <a16:creationId xmlns:a16="http://schemas.microsoft.com/office/drawing/2014/main" id="{A55F22C7-AE62-D062-E866-FAB2EB668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07" y="4456878"/>
            <a:ext cx="3390127" cy="232011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4FFC934-2229-6286-B5CA-CAA8FAA3FFF1}"/>
              </a:ext>
            </a:extLst>
          </p:cNvPr>
          <p:cNvSpPr txBox="1"/>
          <p:nvPr/>
        </p:nvSpPr>
        <p:spPr>
          <a:xfrm>
            <a:off x="1401856" y="1085175"/>
            <a:ext cx="196680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300" kern="1200" dirty="0"/>
            </a:br>
            <a:r>
              <a:rPr lang="en-AU" sz="1300" kern="1200" dirty="0"/>
              <a:t>Married women first allowed to serve</a:t>
            </a:r>
            <a:br>
              <a:rPr lang="en-AU" sz="13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26E71E-796A-15B8-24E5-D6D7A7B81C5F}"/>
              </a:ext>
            </a:extLst>
          </p:cNvPr>
          <p:cNvSpPr txBox="1"/>
          <p:nvPr/>
        </p:nvSpPr>
        <p:spPr>
          <a:xfrm>
            <a:off x="4717066" y="1099472"/>
            <a:ext cx="2211807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300" kern="1200" dirty="0"/>
            </a:br>
            <a:r>
              <a:rPr lang="en-AU" sz="1300" kern="1200" dirty="0"/>
              <a:t>Automatic discharge of pregnant women was abolished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1974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Equal pay for women implemented</a:t>
            </a:r>
            <a:br>
              <a:rPr lang="en-AU" sz="13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1978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8B99B2-9C6B-8810-4BBB-E545E89B0D72}"/>
              </a:ext>
            </a:extLst>
          </p:cNvPr>
          <p:cNvSpPr txBox="1"/>
          <p:nvPr/>
        </p:nvSpPr>
        <p:spPr>
          <a:xfrm>
            <a:off x="7892742" y="1099472"/>
            <a:ext cx="2635139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Women allowed to serve at sea</a:t>
            </a:r>
            <a:br>
              <a:rPr lang="en-AU" sz="13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1983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WRANS disbanded again and personnel incorporated into the RAN following the introduction of the sex discrimination act</a:t>
            </a:r>
            <a:br>
              <a:rPr lang="en-AU" sz="13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1984</a:t>
            </a:r>
          </a:p>
        </p:txBody>
      </p:sp>
      <p:sp>
        <p:nvSpPr>
          <p:cNvPr id="29" name="!!Oval 1988">
            <a:extLst>
              <a:ext uri="{FF2B5EF4-FFF2-40B4-BE49-F238E27FC236}">
                <a16:creationId xmlns:a16="http://schemas.microsoft.com/office/drawing/2014/main" id="{3B525084-3E7A-5699-ED2E-230718AE86F9}"/>
              </a:ext>
            </a:extLst>
          </p:cNvPr>
          <p:cNvSpPr/>
          <p:nvPr/>
        </p:nvSpPr>
        <p:spPr>
          <a:xfrm>
            <a:off x="13380977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2" name="!!Oval 1992">
            <a:extLst>
              <a:ext uri="{FF2B5EF4-FFF2-40B4-BE49-F238E27FC236}">
                <a16:creationId xmlns:a16="http://schemas.microsoft.com/office/drawing/2014/main" id="{D3745C3B-41CF-62A4-93A2-2A9AFA45CB94}"/>
              </a:ext>
            </a:extLst>
          </p:cNvPr>
          <p:cNvSpPr/>
          <p:nvPr/>
        </p:nvSpPr>
        <p:spPr>
          <a:xfrm>
            <a:off x="16818691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5" name="!!Oval 1997">
            <a:extLst>
              <a:ext uri="{FF2B5EF4-FFF2-40B4-BE49-F238E27FC236}">
                <a16:creationId xmlns:a16="http://schemas.microsoft.com/office/drawing/2014/main" id="{84CBAC8B-3113-3D1A-755A-A13E53A2A8F4}"/>
              </a:ext>
            </a:extLst>
          </p:cNvPr>
          <p:cNvSpPr/>
          <p:nvPr/>
        </p:nvSpPr>
        <p:spPr>
          <a:xfrm>
            <a:off x="20206032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37" name="!!Picture 1992">
            <a:extLst>
              <a:ext uri="{FF2B5EF4-FFF2-40B4-BE49-F238E27FC236}">
                <a16:creationId xmlns:a16="http://schemas.microsoft.com/office/drawing/2014/main" id="{864EC1D4-1526-B7EA-47DD-5930E97D35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6229" y="4384071"/>
            <a:ext cx="1728044" cy="241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!!Picture 1997">
            <a:extLst>
              <a:ext uri="{FF2B5EF4-FFF2-40B4-BE49-F238E27FC236}">
                <a16:creationId xmlns:a16="http://schemas.microsoft.com/office/drawing/2014/main" id="{9E836C13-2589-C621-EFF5-70CDCBFDBD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5322" y="4384071"/>
            <a:ext cx="1615450" cy="242015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!!1988">
            <a:extLst>
              <a:ext uri="{FF2B5EF4-FFF2-40B4-BE49-F238E27FC236}">
                <a16:creationId xmlns:a16="http://schemas.microsoft.com/office/drawing/2014/main" id="{71DB8200-4562-BBC0-3A65-4F869BCA9E25}"/>
              </a:ext>
            </a:extLst>
          </p:cNvPr>
          <p:cNvSpPr txBox="1"/>
          <p:nvPr/>
        </p:nvSpPr>
        <p:spPr>
          <a:xfrm>
            <a:off x="12659136" y="1085175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4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Commander Liz Cole became the first female Commanding Officer of a naval shore establishment - Reserve Training Establishment HMAS Lonsdale.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1988</a:t>
            </a:r>
          </a:p>
        </p:txBody>
      </p:sp>
      <p:sp>
        <p:nvSpPr>
          <p:cNvPr id="41" name="!!1992">
            <a:extLst>
              <a:ext uri="{FF2B5EF4-FFF2-40B4-BE49-F238E27FC236}">
                <a16:creationId xmlns:a16="http://schemas.microsoft.com/office/drawing/2014/main" id="{BF68AFC2-DB9A-265C-0617-C5725CD8E66B}"/>
              </a:ext>
            </a:extLst>
          </p:cNvPr>
          <p:cNvSpPr txBox="1"/>
          <p:nvPr/>
        </p:nvSpPr>
        <p:spPr>
          <a:xfrm>
            <a:off x="15974347" y="1146486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US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Commander Carolyn Brand became the first female officer to assume command of an operational naval base - HMAS Waterhen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1992</a:t>
            </a:r>
          </a:p>
        </p:txBody>
      </p:sp>
      <p:sp>
        <p:nvSpPr>
          <p:cNvPr id="42" name="!!1997">
            <a:extLst>
              <a:ext uri="{FF2B5EF4-FFF2-40B4-BE49-F238E27FC236}">
                <a16:creationId xmlns:a16="http://schemas.microsoft.com/office/drawing/2014/main" id="{8DC43808-DFE2-5B4A-BA73-96FD5A83C3EB}"/>
              </a:ext>
            </a:extLst>
          </p:cNvPr>
          <p:cNvSpPr txBox="1"/>
          <p:nvPr/>
        </p:nvSpPr>
        <p:spPr>
          <a:xfrm>
            <a:off x="19315151" y="1099472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Lieutenant Jennifer </a:t>
            </a:r>
            <a:r>
              <a:rPr lang="en-AU" sz="1300" kern="1200" dirty="0" err="1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Daetz</a:t>
            </a: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 became the first female to assume Command at sea. She was also the RAN’s first female Hydrographic Officer.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1997</a:t>
            </a:r>
          </a:p>
        </p:txBody>
      </p:sp>
      <p:pic>
        <p:nvPicPr>
          <p:cNvPr id="2" name="!!Sponser">
            <a:extLst>
              <a:ext uri="{FF2B5EF4-FFF2-40B4-BE49-F238E27FC236}">
                <a16:creationId xmlns:a16="http://schemas.microsoft.com/office/drawing/2014/main" id="{87F7617F-B2E1-D60C-383B-38B850706F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929" y="71242"/>
            <a:ext cx="2639590" cy="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83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2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CEEBEA-69E7-65A6-C853-C69BF4C90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125 Years">
            <a:extLst>
              <a:ext uri="{FF2B5EF4-FFF2-40B4-BE49-F238E27FC236}">
                <a16:creationId xmlns:a16="http://schemas.microsoft.com/office/drawing/2014/main" id="{3F4C2CD1-26F0-2192-BB00-93186921A033}"/>
              </a:ext>
            </a:extLst>
          </p:cNvPr>
          <p:cNvSpPr txBox="1">
            <a:spLocks/>
          </p:cNvSpPr>
          <p:nvPr/>
        </p:nvSpPr>
        <p:spPr>
          <a:xfrm>
            <a:off x="90839" y="302573"/>
            <a:ext cx="12007273" cy="7900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23233F"/>
                </a:solidFill>
                <a:latin typeface="+mj-lt"/>
              </a:rPr>
              <a:t>125 Years of the Royal Australian Navy</a:t>
            </a:r>
            <a:endParaRPr lang="en-AU" sz="3600" dirty="0">
              <a:solidFill>
                <a:srgbClr val="23233F"/>
              </a:solidFill>
              <a:latin typeface="+mj-lt"/>
            </a:endParaRPr>
          </a:p>
        </p:txBody>
      </p:sp>
      <p:sp>
        <p:nvSpPr>
          <p:cNvPr id="6" name="!!Arrow">
            <a:extLst>
              <a:ext uri="{FF2B5EF4-FFF2-40B4-BE49-F238E27FC236}">
                <a16:creationId xmlns:a16="http://schemas.microsoft.com/office/drawing/2014/main" id="{EC3FA1CF-8CF9-5250-57BE-7EA13F4AD164}"/>
              </a:ext>
            </a:extLst>
          </p:cNvPr>
          <p:cNvSpPr/>
          <p:nvPr/>
        </p:nvSpPr>
        <p:spPr>
          <a:xfrm>
            <a:off x="652147" y="2719754"/>
            <a:ext cx="11090111" cy="2115761"/>
          </a:xfrm>
          <a:prstGeom prst="rightArrow">
            <a:avLst/>
          </a:prstGeom>
          <a:solidFill>
            <a:srgbClr val="D1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26343C55-1DB7-467D-1904-5F979E0CB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" y="75173"/>
            <a:ext cx="1190602" cy="441787"/>
          </a:xfrm>
          <a:prstGeom prst="rect">
            <a:avLst/>
          </a:prstGeom>
        </p:spPr>
      </p:pic>
      <p:sp>
        <p:nvSpPr>
          <p:cNvPr id="3" name="!!Oval 1969">
            <a:extLst>
              <a:ext uri="{FF2B5EF4-FFF2-40B4-BE49-F238E27FC236}">
                <a16:creationId xmlns:a16="http://schemas.microsoft.com/office/drawing/2014/main" id="{10391F6D-D934-6F53-1BF7-578028DA50DD}"/>
              </a:ext>
            </a:extLst>
          </p:cNvPr>
          <p:cNvSpPr/>
          <p:nvPr/>
        </p:nvSpPr>
        <p:spPr>
          <a:xfrm>
            <a:off x="-8911709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4" name="!!Oval 1978">
            <a:extLst>
              <a:ext uri="{FF2B5EF4-FFF2-40B4-BE49-F238E27FC236}">
                <a16:creationId xmlns:a16="http://schemas.microsoft.com/office/drawing/2014/main" id="{8E683322-0F9B-5E40-E6F9-FA41BEAA955E}"/>
              </a:ext>
            </a:extLst>
          </p:cNvPr>
          <p:cNvSpPr/>
          <p:nvPr/>
        </p:nvSpPr>
        <p:spPr>
          <a:xfrm>
            <a:off x="-5473995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5" name="!!Oval December 1984">
            <a:extLst>
              <a:ext uri="{FF2B5EF4-FFF2-40B4-BE49-F238E27FC236}">
                <a16:creationId xmlns:a16="http://schemas.microsoft.com/office/drawing/2014/main" id="{87B82831-9AB2-CB7B-1C24-0B117DC53842}"/>
              </a:ext>
            </a:extLst>
          </p:cNvPr>
          <p:cNvSpPr/>
          <p:nvPr/>
        </p:nvSpPr>
        <p:spPr>
          <a:xfrm>
            <a:off x="-2086654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7" name="!!Picture 1978" descr="A large ship in the water&#10;&#10;AI-generated content may be incorrect.">
            <a:extLst>
              <a:ext uri="{FF2B5EF4-FFF2-40B4-BE49-F238E27FC236}">
                <a16:creationId xmlns:a16="http://schemas.microsoft.com/office/drawing/2014/main" id="{3BE0D59A-FF82-4C35-29A3-F069AF198D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7499" y="4456878"/>
            <a:ext cx="3390127" cy="232011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B3E83BC-700A-9DFF-A6D3-7F423F34CFD3}"/>
              </a:ext>
            </a:extLst>
          </p:cNvPr>
          <p:cNvSpPr txBox="1"/>
          <p:nvPr/>
        </p:nvSpPr>
        <p:spPr>
          <a:xfrm>
            <a:off x="-9633550" y="1085175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Married women first allowed to serve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888A29-21F7-1DAA-BED1-ECF4F819FEEA}"/>
              </a:ext>
            </a:extLst>
          </p:cNvPr>
          <p:cNvSpPr txBox="1"/>
          <p:nvPr/>
        </p:nvSpPr>
        <p:spPr>
          <a:xfrm>
            <a:off x="-6318340" y="1099472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Automatic discharge of pregnant women was abolished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1974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Equal pay for women implemented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1978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D3341D-F72C-B01C-B1C5-2DB40E2B1DCD}"/>
              </a:ext>
            </a:extLst>
          </p:cNvPr>
          <p:cNvSpPr txBox="1"/>
          <p:nvPr/>
        </p:nvSpPr>
        <p:spPr>
          <a:xfrm>
            <a:off x="-3142664" y="1099472"/>
            <a:ext cx="2635139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Women allowed to serve at sea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1983</a:t>
            </a:r>
          </a:p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WRANS disbanded again and personnel incorporated into the RAN following the introduction of the sex discrimination act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1984</a:t>
            </a:r>
          </a:p>
        </p:txBody>
      </p:sp>
      <p:sp>
        <p:nvSpPr>
          <p:cNvPr id="9" name="!!Oval 1988">
            <a:extLst>
              <a:ext uri="{FF2B5EF4-FFF2-40B4-BE49-F238E27FC236}">
                <a16:creationId xmlns:a16="http://schemas.microsoft.com/office/drawing/2014/main" id="{6E2835FE-F4D8-11F5-8213-946978432D03}"/>
              </a:ext>
            </a:extLst>
          </p:cNvPr>
          <p:cNvSpPr/>
          <p:nvPr/>
        </p:nvSpPr>
        <p:spPr>
          <a:xfrm>
            <a:off x="2123697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!!Oval 1992">
            <a:extLst>
              <a:ext uri="{FF2B5EF4-FFF2-40B4-BE49-F238E27FC236}">
                <a16:creationId xmlns:a16="http://schemas.microsoft.com/office/drawing/2014/main" id="{7BE4FD17-DCF8-9993-B7C0-F790BBC1B22E}"/>
              </a:ext>
            </a:extLst>
          </p:cNvPr>
          <p:cNvSpPr/>
          <p:nvPr/>
        </p:nvSpPr>
        <p:spPr>
          <a:xfrm>
            <a:off x="5561411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!!Oval 1997">
            <a:extLst>
              <a:ext uri="{FF2B5EF4-FFF2-40B4-BE49-F238E27FC236}">
                <a16:creationId xmlns:a16="http://schemas.microsoft.com/office/drawing/2014/main" id="{DAD1B9BD-6B13-07C6-828B-E8EDFE633989}"/>
              </a:ext>
            </a:extLst>
          </p:cNvPr>
          <p:cNvSpPr/>
          <p:nvPr/>
        </p:nvSpPr>
        <p:spPr>
          <a:xfrm>
            <a:off x="8948752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!!Picture 1992">
            <a:extLst>
              <a:ext uri="{FF2B5EF4-FFF2-40B4-BE49-F238E27FC236}">
                <a16:creationId xmlns:a16="http://schemas.microsoft.com/office/drawing/2014/main" id="{9742B0BE-E60B-9EC9-03D4-1489F2464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949" y="4384071"/>
            <a:ext cx="1728044" cy="2419262"/>
          </a:xfrm>
          <a:prstGeom prst="rect">
            <a:avLst/>
          </a:prstGeom>
        </p:spPr>
      </p:pic>
      <p:pic>
        <p:nvPicPr>
          <p:cNvPr id="16" name="!!Picture 1997">
            <a:extLst>
              <a:ext uri="{FF2B5EF4-FFF2-40B4-BE49-F238E27FC236}">
                <a16:creationId xmlns:a16="http://schemas.microsoft.com/office/drawing/2014/main" id="{3CE8433C-E049-72C1-8585-8331D412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8042" y="4384071"/>
            <a:ext cx="1615450" cy="2420151"/>
          </a:xfrm>
          <a:prstGeom prst="rect">
            <a:avLst/>
          </a:prstGeom>
        </p:spPr>
      </p:pic>
      <p:sp>
        <p:nvSpPr>
          <p:cNvPr id="32" name="!!1988">
            <a:extLst>
              <a:ext uri="{FF2B5EF4-FFF2-40B4-BE49-F238E27FC236}">
                <a16:creationId xmlns:a16="http://schemas.microsoft.com/office/drawing/2014/main" id="{89669D2D-167D-F7A4-2005-2CA3557EBB29}"/>
              </a:ext>
            </a:extLst>
          </p:cNvPr>
          <p:cNvSpPr txBox="1"/>
          <p:nvPr/>
        </p:nvSpPr>
        <p:spPr>
          <a:xfrm>
            <a:off x="1401856" y="1085175"/>
            <a:ext cx="196680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400" kern="1200" dirty="0"/>
            </a:b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Commander Liz Cole became the first female Commanding Officer of a naval shore establishment - Reserve Training Establishment HMAS Lonsdale.</a:t>
            </a:r>
            <a:b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1988</a:t>
            </a:r>
          </a:p>
        </p:txBody>
      </p:sp>
      <p:sp>
        <p:nvSpPr>
          <p:cNvPr id="26" name="!!1992">
            <a:extLst>
              <a:ext uri="{FF2B5EF4-FFF2-40B4-BE49-F238E27FC236}">
                <a16:creationId xmlns:a16="http://schemas.microsoft.com/office/drawing/2014/main" id="{FC8A4144-3577-FFCC-B1CE-09E21BC5F63C}"/>
              </a:ext>
            </a:extLst>
          </p:cNvPr>
          <p:cNvSpPr txBox="1"/>
          <p:nvPr/>
        </p:nvSpPr>
        <p:spPr>
          <a:xfrm>
            <a:off x="4717067" y="1146486"/>
            <a:ext cx="2211807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/>
            </a:br>
            <a:r>
              <a:rPr lang="en-US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Commander Carolyn Brand became the first female officer to assume command of an operational naval base - HMAS Waterhen</a:t>
            </a:r>
            <a:b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1992</a:t>
            </a:r>
          </a:p>
        </p:txBody>
      </p:sp>
      <p:sp>
        <p:nvSpPr>
          <p:cNvPr id="23" name="!!1997">
            <a:extLst>
              <a:ext uri="{FF2B5EF4-FFF2-40B4-BE49-F238E27FC236}">
                <a16:creationId xmlns:a16="http://schemas.microsoft.com/office/drawing/2014/main" id="{FF12F377-7297-3A98-9656-CBE0557FCA45}"/>
              </a:ext>
            </a:extLst>
          </p:cNvPr>
          <p:cNvSpPr txBox="1"/>
          <p:nvPr/>
        </p:nvSpPr>
        <p:spPr>
          <a:xfrm>
            <a:off x="8057871" y="1099472"/>
            <a:ext cx="229579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Lieutenant Jennifer </a:t>
            </a:r>
            <a:r>
              <a:rPr lang="en-AU" sz="1300" kern="1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Daetz</a:t>
            </a: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 became the first female to assume Command at sea. She was also the RAN’s first female Hydrographic Officer.</a:t>
            </a:r>
            <a:b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1997</a:t>
            </a:r>
          </a:p>
        </p:txBody>
      </p:sp>
      <p:sp>
        <p:nvSpPr>
          <p:cNvPr id="43" name="!!Oval 1998.1">
            <a:extLst>
              <a:ext uri="{FF2B5EF4-FFF2-40B4-BE49-F238E27FC236}">
                <a16:creationId xmlns:a16="http://schemas.microsoft.com/office/drawing/2014/main" id="{5769CD96-FDF2-138A-47EB-64D2F71F6A54}"/>
              </a:ext>
            </a:extLst>
          </p:cNvPr>
          <p:cNvSpPr/>
          <p:nvPr/>
        </p:nvSpPr>
        <p:spPr>
          <a:xfrm>
            <a:off x="13807697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44" name="!!Oval 1998.2">
            <a:extLst>
              <a:ext uri="{FF2B5EF4-FFF2-40B4-BE49-F238E27FC236}">
                <a16:creationId xmlns:a16="http://schemas.microsoft.com/office/drawing/2014/main" id="{0D7B1BD0-5C41-94FA-259B-6B89242F158D}"/>
              </a:ext>
            </a:extLst>
          </p:cNvPr>
          <p:cNvSpPr/>
          <p:nvPr/>
        </p:nvSpPr>
        <p:spPr>
          <a:xfrm>
            <a:off x="17245411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45" name="!!Oval 1999">
            <a:extLst>
              <a:ext uri="{FF2B5EF4-FFF2-40B4-BE49-F238E27FC236}">
                <a16:creationId xmlns:a16="http://schemas.microsoft.com/office/drawing/2014/main" id="{93F2D5F7-3CC2-4532-F0DF-7E4235C6031D}"/>
              </a:ext>
            </a:extLst>
          </p:cNvPr>
          <p:cNvSpPr/>
          <p:nvPr/>
        </p:nvSpPr>
        <p:spPr>
          <a:xfrm>
            <a:off x="20632752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46" name="!!Picture 1998.2">
            <a:extLst>
              <a:ext uri="{FF2B5EF4-FFF2-40B4-BE49-F238E27FC236}">
                <a16:creationId xmlns:a16="http://schemas.microsoft.com/office/drawing/2014/main" id="{E539D22C-F0C6-0A4A-C9FF-3C345C90DE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28355" y="4384071"/>
            <a:ext cx="2157231" cy="234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!!Picture 1999">
            <a:extLst>
              <a:ext uri="{FF2B5EF4-FFF2-40B4-BE49-F238E27FC236}">
                <a16:creationId xmlns:a16="http://schemas.microsoft.com/office/drawing/2014/main" id="{3B7B83D9-3410-7ACF-9348-592AAF80738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23712" y="4384071"/>
            <a:ext cx="2941200" cy="197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!!Picture 1998.1" descr="Several submarines in the water&#10;&#10;AI-generated content may be incorrect.">
            <a:extLst>
              <a:ext uri="{FF2B5EF4-FFF2-40B4-BE49-F238E27FC236}">
                <a16:creationId xmlns:a16="http://schemas.microsoft.com/office/drawing/2014/main" id="{1298CE28-83AA-3B83-5B7D-FA3B09DC719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208" y="4384071"/>
            <a:ext cx="3184098" cy="210062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!!1998.1">
            <a:extLst>
              <a:ext uri="{FF2B5EF4-FFF2-40B4-BE49-F238E27FC236}">
                <a16:creationId xmlns:a16="http://schemas.microsoft.com/office/drawing/2014/main" id="{FFA8A0C6-C2C1-F085-1348-F8595D3CFD66}"/>
              </a:ext>
            </a:extLst>
          </p:cNvPr>
          <p:cNvSpPr txBox="1"/>
          <p:nvPr/>
        </p:nvSpPr>
        <p:spPr>
          <a:xfrm>
            <a:off x="13085856" y="1085175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Royal Australian Navy becomes the fourth navy in the world to permit women to serve aboard submarines.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1998 </a:t>
            </a:r>
          </a:p>
        </p:txBody>
      </p:sp>
      <p:sp>
        <p:nvSpPr>
          <p:cNvPr id="50" name="!!1998.2">
            <a:extLst>
              <a:ext uri="{FF2B5EF4-FFF2-40B4-BE49-F238E27FC236}">
                <a16:creationId xmlns:a16="http://schemas.microsoft.com/office/drawing/2014/main" id="{AC6276CD-EC3F-2586-1B00-27B73996FB8D}"/>
              </a:ext>
            </a:extLst>
          </p:cNvPr>
          <p:cNvSpPr txBox="1"/>
          <p:nvPr/>
        </p:nvSpPr>
        <p:spPr>
          <a:xfrm>
            <a:off x="16401066" y="1080612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US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Lieutenant Natalee Johnston (nee McDougall) became the first female to graduate from pilot training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1998 </a:t>
            </a:r>
          </a:p>
        </p:txBody>
      </p:sp>
      <p:sp>
        <p:nvSpPr>
          <p:cNvPr id="51" name="!!1999">
            <a:extLst>
              <a:ext uri="{FF2B5EF4-FFF2-40B4-BE49-F238E27FC236}">
                <a16:creationId xmlns:a16="http://schemas.microsoft.com/office/drawing/2014/main" id="{3660AA21-C6AD-A69C-85BF-76E1B08A0F1C}"/>
              </a:ext>
            </a:extLst>
          </p:cNvPr>
          <p:cNvSpPr txBox="1"/>
          <p:nvPr/>
        </p:nvSpPr>
        <p:spPr>
          <a:xfrm>
            <a:off x="19746416" y="1060418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Able Seaman Rachel Irving becomes the first Australian female submariner.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1999</a:t>
            </a:r>
          </a:p>
        </p:txBody>
      </p:sp>
      <p:pic>
        <p:nvPicPr>
          <p:cNvPr id="2" name="!!Sponser">
            <a:extLst>
              <a:ext uri="{FF2B5EF4-FFF2-40B4-BE49-F238E27FC236}">
                <a16:creationId xmlns:a16="http://schemas.microsoft.com/office/drawing/2014/main" id="{2F15C017-41AE-CBD6-B242-3C5171F86A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929" y="71242"/>
            <a:ext cx="2639590" cy="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7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2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7E917E-DDF4-C218-3084-258653D85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125 Years">
            <a:extLst>
              <a:ext uri="{FF2B5EF4-FFF2-40B4-BE49-F238E27FC236}">
                <a16:creationId xmlns:a16="http://schemas.microsoft.com/office/drawing/2014/main" id="{E24BE01F-2849-C616-2490-DB4A6C9FE5B3}"/>
              </a:ext>
            </a:extLst>
          </p:cNvPr>
          <p:cNvSpPr txBox="1">
            <a:spLocks/>
          </p:cNvSpPr>
          <p:nvPr/>
        </p:nvSpPr>
        <p:spPr>
          <a:xfrm>
            <a:off x="90839" y="302573"/>
            <a:ext cx="12007273" cy="7900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23233F"/>
                </a:solidFill>
                <a:latin typeface="+mj-lt"/>
              </a:rPr>
              <a:t>125 Years of the Royal Australian Navy</a:t>
            </a:r>
            <a:endParaRPr lang="en-AU" sz="3600" dirty="0">
              <a:solidFill>
                <a:srgbClr val="23233F"/>
              </a:solidFill>
              <a:latin typeface="+mj-lt"/>
            </a:endParaRPr>
          </a:p>
        </p:txBody>
      </p:sp>
      <p:sp>
        <p:nvSpPr>
          <p:cNvPr id="6" name="!!Arrow">
            <a:extLst>
              <a:ext uri="{FF2B5EF4-FFF2-40B4-BE49-F238E27FC236}">
                <a16:creationId xmlns:a16="http://schemas.microsoft.com/office/drawing/2014/main" id="{66F5C701-9948-4A5E-D000-ACEC2E64CE71}"/>
              </a:ext>
            </a:extLst>
          </p:cNvPr>
          <p:cNvSpPr/>
          <p:nvPr/>
        </p:nvSpPr>
        <p:spPr>
          <a:xfrm>
            <a:off x="652147" y="2719754"/>
            <a:ext cx="11090111" cy="2115761"/>
          </a:xfrm>
          <a:prstGeom prst="rightArrow">
            <a:avLst/>
          </a:prstGeom>
          <a:solidFill>
            <a:srgbClr val="D1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C5DF7A14-C22B-2B35-A228-E9694C267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" y="75173"/>
            <a:ext cx="1190602" cy="441787"/>
          </a:xfrm>
          <a:prstGeom prst="rect">
            <a:avLst/>
          </a:prstGeom>
        </p:spPr>
      </p:pic>
      <p:sp>
        <p:nvSpPr>
          <p:cNvPr id="9" name="!!Oval 1988">
            <a:extLst>
              <a:ext uri="{FF2B5EF4-FFF2-40B4-BE49-F238E27FC236}">
                <a16:creationId xmlns:a16="http://schemas.microsoft.com/office/drawing/2014/main" id="{B94077A6-028B-BAAF-C9CE-BD01831DDD8A}"/>
              </a:ext>
            </a:extLst>
          </p:cNvPr>
          <p:cNvSpPr/>
          <p:nvPr/>
        </p:nvSpPr>
        <p:spPr>
          <a:xfrm>
            <a:off x="-8920514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0" name="!!Oval 1992">
            <a:extLst>
              <a:ext uri="{FF2B5EF4-FFF2-40B4-BE49-F238E27FC236}">
                <a16:creationId xmlns:a16="http://schemas.microsoft.com/office/drawing/2014/main" id="{7ED4BC23-D0BC-86F6-074D-D59B0151F93F}"/>
              </a:ext>
            </a:extLst>
          </p:cNvPr>
          <p:cNvSpPr/>
          <p:nvPr/>
        </p:nvSpPr>
        <p:spPr>
          <a:xfrm>
            <a:off x="-5482800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1" name="!!Oval 1997">
            <a:extLst>
              <a:ext uri="{FF2B5EF4-FFF2-40B4-BE49-F238E27FC236}">
                <a16:creationId xmlns:a16="http://schemas.microsoft.com/office/drawing/2014/main" id="{B21E8CE8-5125-920E-4AFE-B16EF13D8F68}"/>
              </a:ext>
            </a:extLst>
          </p:cNvPr>
          <p:cNvSpPr/>
          <p:nvPr/>
        </p:nvSpPr>
        <p:spPr>
          <a:xfrm>
            <a:off x="-2095459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12" name="!!Picture 1992">
            <a:extLst>
              <a:ext uri="{FF2B5EF4-FFF2-40B4-BE49-F238E27FC236}">
                <a16:creationId xmlns:a16="http://schemas.microsoft.com/office/drawing/2014/main" id="{9BAA3F92-2867-64DD-DFE2-5D385FE8B5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85262" y="4384071"/>
            <a:ext cx="1728044" cy="241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!!Picture 1997">
            <a:extLst>
              <a:ext uri="{FF2B5EF4-FFF2-40B4-BE49-F238E27FC236}">
                <a16:creationId xmlns:a16="http://schemas.microsoft.com/office/drawing/2014/main" id="{0366DE0D-4A0C-9B05-F466-7C14AF6C91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46169" y="4384071"/>
            <a:ext cx="1615450" cy="242015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!!1988">
            <a:extLst>
              <a:ext uri="{FF2B5EF4-FFF2-40B4-BE49-F238E27FC236}">
                <a16:creationId xmlns:a16="http://schemas.microsoft.com/office/drawing/2014/main" id="{A3CAFE38-DDC5-E374-C400-4416F45CC233}"/>
              </a:ext>
            </a:extLst>
          </p:cNvPr>
          <p:cNvSpPr txBox="1"/>
          <p:nvPr/>
        </p:nvSpPr>
        <p:spPr>
          <a:xfrm>
            <a:off x="-9642355" y="1085175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4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Commander Liz Cole became the first female Commanding Officer of a naval shore establishment - Reserve Training Establishment HMAS Lonsdale.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1988</a:t>
            </a:r>
          </a:p>
        </p:txBody>
      </p:sp>
      <p:sp>
        <p:nvSpPr>
          <p:cNvPr id="26" name="!!1992">
            <a:extLst>
              <a:ext uri="{FF2B5EF4-FFF2-40B4-BE49-F238E27FC236}">
                <a16:creationId xmlns:a16="http://schemas.microsoft.com/office/drawing/2014/main" id="{B8874A06-1E60-B2C8-FDE8-87540E4973EE}"/>
              </a:ext>
            </a:extLst>
          </p:cNvPr>
          <p:cNvSpPr txBox="1"/>
          <p:nvPr/>
        </p:nvSpPr>
        <p:spPr>
          <a:xfrm>
            <a:off x="-6327144" y="1146486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US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Commander Carolyn Brand became the first female officer to assume command of an operational naval base - HMAS Waterhen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1992</a:t>
            </a:r>
          </a:p>
        </p:txBody>
      </p:sp>
      <p:sp>
        <p:nvSpPr>
          <p:cNvPr id="23" name="!!1997">
            <a:extLst>
              <a:ext uri="{FF2B5EF4-FFF2-40B4-BE49-F238E27FC236}">
                <a16:creationId xmlns:a16="http://schemas.microsoft.com/office/drawing/2014/main" id="{07429007-9C80-3A76-21D6-B997386276DA}"/>
              </a:ext>
            </a:extLst>
          </p:cNvPr>
          <p:cNvSpPr txBox="1"/>
          <p:nvPr/>
        </p:nvSpPr>
        <p:spPr>
          <a:xfrm>
            <a:off x="-2986340" y="1099472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Lieutenant Jennifer </a:t>
            </a:r>
            <a:r>
              <a:rPr lang="en-AU" sz="1300" kern="1200" dirty="0" err="1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Daetz</a:t>
            </a: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 became the first female to assume Command at sea. She was also the RAN’s first female Hydrographic Officer.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1997</a:t>
            </a:r>
          </a:p>
        </p:txBody>
      </p:sp>
      <p:sp>
        <p:nvSpPr>
          <p:cNvPr id="8" name="!!Oval 1998.1">
            <a:extLst>
              <a:ext uri="{FF2B5EF4-FFF2-40B4-BE49-F238E27FC236}">
                <a16:creationId xmlns:a16="http://schemas.microsoft.com/office/drawing/2014/main" id="{E4A8604F-FBA1-56B8-CC21-19611635B4FE}"/>
              </a:ext>
            </a:extLst>
          </p:cNvPr>
          <p:cNvSpPr/>
          <p:nvPr/>
        </p:nvSpPr>
        <p:spPr>
          <a:xfrm>
            <a:off x="2123697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!!Oval 1998.2">
            <a:extLst>
              <a:ext uri="{FF2B5EF4-FFF2-40B4-BE49-F238E27FC236}">
                <a16:creationId xmlns:a16="http://schemas.microsoft.com/office/drawing/2014/main" id="{8027F930-294A-719C-F672-69619DBF858C}"/>
              </a:ext>
            </a:extLst>
          </p:cNvPr>
          <p:cNvSpPr/>
          <p:nvPr/>
        </p:nvSpPr>
        <p:spPr>
          <a:xfrm>
            <a:off x="5561411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!!Oval 1999">
            <a:extLst>
              <a:ext uri="{FF2B5EF4-FFF2-40B4-BE49-F238E27FC236}">
                <a16:creationId xmlns:a16="http://schemas.microsoft.com/office/drawing/2014/main" id="{D014FA95-58DF-1FC0-8B60-D4211B3EA69D}"/>
              </a:ext>
            </a:extLst>
          </p:cNvPr>
          <p:cNvSpPr/>
          <p:nvPr/>
        </p:nvSpPr>
        <p:spPr>
          <a:xfrm>
            <a:off x="8948752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!!Picture 1998.2">
            <a:extLst>
              <a:ext uri="{FF2B5EF4-FFF2-40B4-BE49-F238E27FC236}">
                <a16:creationId xmlns:a16="http://schemas.microsoft.com/office/drawing/2014/main" id="{172BDF26-50F5-DC38-AD82-C55EEB870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4355" y="4384071"/>
            <a:ext cx="2157231" cy="2349072"/>
          </a:xfrm>
          <a:prstGeom prst="rect">
            <a:avLst/>
          </a:prstGeom>
        </p:spPr>
      </p:pic>
      <p:pic>
        <p:nvPicPr>
          <p:cNvPr id="18" name="!!Picture 1999">
            <a:extLst>
              <a:ext uri="{FF2B5EF4-FFF2-40B4-BE49-F238E27FC236}">
                <a16:creationId xmlns:a16="http://schemas.microsoft.com/office/drawing/2014/main" id="{7A89D821-3E8E-D66D-50DA-137828C53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712" y="4384071"/>
            <a:ext cx="2941200" cy="1974762"/>
          </a:xfrm>
          <a:prstGeom prst="rect">
            <a:avLst/>
          </a:prstGeom>
        </p:spPr>
      </p:pic>
      <p:pic>
        <p:nvPicPr>
          <p:cNvPr id="19" name="!!Picture 1998.1" descr="Several submarines in the water&#10;&#10;AI-generated content may be incorrect.">
            <a:extLst>
              <a:ext uri="{FF2B5EF4-FFF2-40B4-BE49-F238E27FC236}">
                <a16:creationId xmlns:a16="http://schemas.microsoft.com/office/drawing/2014/main" id="{93C996EA-7942-E25C-4574-780CF9C698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8" y="4384071"/>
            <a:ext cx="3184098" cy="2100620"/>
          </a:xfrm>
          <a:prstGeom prst="rect">
            <a:avLst/>
          </a:prstGeom>
        </p:spPr>
      </p:pic>
      <p:sp>
        <p:nvSpPr>
          <p:cNvPr id="35" name="!!1998.1">
            <a:extLst>
              <a:ext uri="{FF2B5EF4-FFF2-40B4-BE49-F238E27FC236}">
                <a16:creationId xmlns:a16="http://schemas.microsoft.com/office/drawing/2014/main" id="{9A268602-B4D4-E611-899A-25F5EAECE3EA}"/>
              </a:ext>
            </a:extLst>
          </p:cNvPr>
          <p:cNvSpPr txBox="1"/>
          <p:nvPr/>
        </p:nvSpPr>
        <p:spPr>
          <a:xfrm>
            <a:off x="1401856" y="1085175"/>
            <a:ext cx="196680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/>
            </a:b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Royal Australian Navy becomes the fourth navy in the world to permit women to serve aboard submarines.</a:t>
            </a:r>
            <a:br>
              <a:rPr lang="en-AU" sz="15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1998 </a:t>
            </a:r>
          </a:p>
        </p:txBody>
      </p:sp>
      <p:sp>
        <p:nvSpPr>
          <p:cNvPr id="33" name="!!1998.2">
            <a:extLst>
              <a:ext uri="{FF2B5EF4-FFF2-40B4-BE49-F238E27FC236}">
                <a16:creationId xmlns:a16="http://schemas.microsoft.com/office/drawing/2014/main" id="{959C89DD-EB9A-2DD4-C211-783E481466D0}"/>
              </a:ext>
            </a:extLst>
          </p:cNvPr>
          <p:cNvSpPr txBox="1"/>
          <p:nvPr/>
        </p:nvSpPr>
        <p:spPr>
          <a:xfrm>
            <a:off x="4717066" y="1080612"/>
            <a:ext cx="2211807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/>
            </a:br>
            <a:r>
              <a:rPr lang="en-US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Lieutenant Natalee Johnston (nee McDougall) became the first female to graduate from pilot training</a:t>
            </a:r>
            <a:br>
              <a:rPr lang="en-AU" sz="15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1998 </a:t>
            </a:r>
          </a:p>
        </p:txBody>
      </p:sp>
      <p:sp>
        <p:nvSpPr>
          <p:cNvPr id="29" name="!!1999">
            <a:extLst>
              <a:ext uri="{FF2B5EF4-FFF2-40B4-BE49-F238E27FC236}">
                <a16:creationId xmlns:a16="http://schemas.microsoft.com/office/drawing/2014/main" id="{43188963-9505-325B-A55A-AF751C5B8BCA}"/>
              </a:ext>
            </a:extLst>
          </p:cNvPr>
          <p:cNvSpPr txBox="1"/>
          <p:nvPr/>
        </p:nvSpPr>
        <p:spPr>
          <a:xfrm>
            <a:off x="8062416" y="1060418"/>
            <a:ext cx="229579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Able Seaman Rachel Irving becomes the first Australian female submariner.</a:t>
            </a:r>
            <a:b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1999</a:t>
            </a:r>
          </a:p>
        </p:txBody>
      </p:sp>
      <p:sp>
        <p:nvSpPr>
          <p:cNvPr id="36" name="!!Oval 2000">
            <a:extLst>
              <a:ext uri="{FF2B5EF4-FFF2-40B4-BE49-F238E27FC236}">
                <a16:creationId xmlns:a16="http://schemas.microsoft.com/office/drawing/2014/main" id="{D1E1C28B-8E60-6B12-3DC9-A78A66BD4E6A}"/>
              </a:ext>
            </a:extLst>
          </p:cNvPr>
          <p:cNvSpPr/>
          <p:nvPr/>
        </p:nvSpPr>
        <p:spPr>
          <a:xfrm>
            <a:off x="13471653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7" name="!!Oval 2000.1">
            <a:extLst>
              <a:ext uri="{FF2B5EF4-FFF2-40B4-BE49-F238E27FC236}">
                <a16:creationId xmlns:a16="http://schemas.microsoft.com/office/drawing/2014/main" id="{10B47441-8A06-0F72-F9AC-FEB62EE7D0DC}"/>
              </a:ext>
            </a:extLst>
          </p:cNvPr>
          <p:cNvSpPr/>
          <p:nvPr/>
        </p:nvSpPr>
        <p:spPr>
          <a:xfrm>
            <a:off x="16909367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8" name="!!Oval 2001">
            <a:extLst>
              <a:ext uri="{FF2B5EF4-FFF2-40B4-BE49-F238E27FC236}">
                <a16:creationId xmlns:a16="http://schemas.microsoft.com/office/drawing/2014/main" id="{AD3A87EB-B609-8648-8AF5-F2482A69B3E1}"/>
              </a:ext>
            </a:extLst>
          </p:cNvPr>
          <p:cNvSpPr/>
          <p:nvPr/>
        </p:nvSpPr>
        <p:spPr>
          <a:xfrm>
            <a:off x="20296708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39" name="!!Picture 2001">
            <a:extLst>
              <a:ext uri="{FF2B5EF4-FFF2-40B4-BE49-F238E27FC236}">
                <a16:creationId xmlns:a16="http://schemas.microsoft.com/office/drawing/2014/main" id="{49D870AA-083B-1201-29D0-105241FBAAE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7593" y="4484372"/>
            <a:ext cx="2811472" cy="1874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!!Picture 2000">
            <a:extLst>
              <a:ext uri="{FF2B5EF4-FFF2-40B4-BE49-F238E27FC236}">
                <a16:creationId xmlns:a16="http://schemas.microsoft.com/office/drawing/2014/main" id="{1AFFDA68-2043-641F-F32E-BB6BE8AC669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4670" y="4384071"/>
            <a:ext cx="1737085" cy="217135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!!2000">
            <a:extLst>
              <a:ext uri="{FF2B5EF4-FFF2-40B4-BE49-F238E27FC236}">
                <a16:creationId xmlns:a16="http://schemas.microsoft.com/office/drawing/2014/main" id="{5E0B0B10-ECB0-0462-4FA2-493B431DD457}"/>
              </a:ext>
            </a:extLst>
          </p:cNvPr>
          <p:cNvSpPr txBox="1"/>
          <p:nvPr/>
        </p:nvSpPr>
        <p:spPr>
          <a:xfrm>
            <a:off x="12749811" y="1080612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Commander Jan Noonan, became the first woman to command a ship assigned to active service, leading HMAS Labuan on operations in East Timor.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2000 </a:t>
            </a:r>
          </a:p>
        </p:txBody>
      </p:sp>
      <p:sp>
        <p:nvSpPr>
          <p:cNvPr id="42" name="!!2000.1">
            <a:extLst>
              <a:ext uri="{FF2B5EF4-FFF2-40B4-BE49-F238E27FC236}">
                <a16:creationId xmlns:a16="http://schemas.microsoft.com/office/drawing/2014/main" id="{A2A96B05-1A75-B3E3-EA13-4B77C310C979}"/>
              </a:ext>
            </a:extLst>
          </p:cNvPr>
          <p:cNvSpPr txBox="1"/>
          <p:nvPr/>
        </p:nvSpPr>
        <p:spPr>
          <a:xfrm>
            <a:off x="16065023" y="1084650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Chief Petty Officer Donna Hayward became the first female aviation technician promoted to senior sailor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2000</a:t>
            </a:r>
          </a:p>
        </p:txBody>
      </p:sp>
      <p:sp>
        <p:nvSpPr>
          <p:cNvPr id="43" name="!!2001">
            <a:extLst>
              <a:ext uri="{FF2B5EF4-FFF2-40B4-BE49-F238E27FC236}">
                <a16:creationId xmlns:a16="http://schemas.microsoft.com/office/drawing/2014/main" id="{455B7D0B-5239-7FD1-DD19-E289EC0B7477}"/>
              </a:ext>
            </a:extLst>
          </p:cNvPr>
          <p:cNvSpPr txBox="1"/>
          <p:nvPr/>
        </p:nvSpPr>
        <p:spPr>
          <a:xfrm>
            <a:off x="19410372" y="1086686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Lieutenant Commander Kath Richards appointed first female officer to become a charge engineer of a major fleet unit.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May 2001</a:t>
            </a:r>
          </a:p>
        </p:txBody>
      </p:sp>
      <p:pic>
        <p:nvPicPr>
          <p:cNvPr id="2" name="!!Sponser">
            <a:extLst>
              <a:ext uri="{FF2B5EF4-FFF2-40B4-BE49-F238E27FC236}">
                <a16:creationId xmlns:a16="http://schemas.microsoft.com/office/drawing/2014/main" id="{96FF8446-95CD-DFC0-E686-A402E803A9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929" y="71242"/>
            <a:ext cx="2639590" cy="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61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2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8123D1-B6D6-23EB-8B5A-596B344C4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125 Years">
            <a:extLst>
              <a:ext uri="{FF2B5EF4-FFF2-40B4-BE49-F238E27FC236}">
                <a16:creationId xmlns:a16="http://schemas.microsoft.com/office/drawing/2014/main" id="{798CF104-B815-DD92-D4D1-3513332BF108}"/>
              </a:ext>
            </a:extLst>
          </p:cNvPr>
          <p:cNvSpPr txBox="1">
            <a:spLocks/>
          </p:cNvSpPr>
          <p:nvPr/>
        </p:nvSpPr>
        <p:spPr>
          <a:xfrm>
            <a:off x="90839" y="302573"/>
            <a:ext cx="12007273" cy="790097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23233F"/>
                </a:solidFill>
                <a:latin typeface="+mj-lt"/>
              </a:rPr>
              <a:t>125 Years of the Royal Australian Navy</a:t>
            </a:r>
            <a:endParaRPr lang="en-AU" sz="3600" dirty="0">
              <a:solidFill>
                <a:srgbClr val="23233F"/>
              </a:solidFill>
              <a:latin typeface="+mj-lt"/>
            </a:endParaRPr>
          </a:p>
        </p:txBody>
      </p:sp>
      <p:sp>
        <p:nvSpPr>
          <p:cNvPr id="6" name="!!Arrow">
            <a:extLst>
              <a:ext uri="{FF2B5EF4-FFF2-40B4-BE49-F238E27FC236}">
                <a16:creationId xmlns:a16="http://schemas.microsoft.com/office/drawing/2014/main" id="{40414B46-8553-B6F8-A6DC-037FCB2127DD}"/>
              </a:ext>
            </a:extLst>
          </p:cNvPr>
          <p:cNvSpPr/>
          <p:nvPr/>
        </p:nvSpPr>
        <p:spPr>
          <a:xfrm>
            <a:off x="652147" y="2719754"/>
            <a:ext cx="11090111" cy="2115761"/>
          </a:xfrm>
          <a:prstGeom prst="rightArrow">
            <a:avLst/>
          </a:prstGeom>
          <a:solidFill>
            <a:srgbClr val="D1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1" name="!!ADM Logo" descr="A red and black logo&#10;&#10;AI-generated content may be incorrect.">
            <a:extLst>
              <a:ext uri="{FF2B5EF4-FFF2-40B4-BE49-F238E27FC236}">
                <a16:creationId xmlns:a16="http://schemas.microsoft.com/office/drawing/2014/main" id="{BC8F8CDE-5BCB-2F01-D9CA-7F96B562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" y="75173"/>
            <a:ext cx="1190602" cy="441787"/>
          </a:xfrm>
          <a:prstGeom prst="rect">
            <a:avLst/>
          </a:prstGeom>
        </p:spPr>
      </p:pic>
      <p:sp>
        <p:nvSpPr>
          <p:cNvPr id="8" name="!!Oval 1998.1">
            <a:extLst>
              <a:ext uri="{FF2B5EF4-FFF2-40B4-BE49-F238E27FC236}">
                <a16:creationId xmlns:a16="http://schemas.microsoft.com/office/drawing/2014/main" id="{E9B77286-CC60-FE74-8038-FC34A7049E12}"/>
              </a:ext>
            </a:extLst>
          </p:cNvPr>
          <p:cNvSpPr/>
          <p:nvPr/>
        </p:nvSpPr>
        <p:spPr>
          <a:xfrm>
            <a:off x="-9040046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4" name="!!Oval 1998.2">
            <a:extLst>
              <a:ext uri="{FF2B5EF4-FFF2-40B4-BE49-F238E27FC236}">
                <a16:creationId xmlns:a16="http://schemas.microsoft.com/office/drawing/2014/main" id="{DAC2FAFD-85CE-CF55-24C0-AE43D563738E}"/>
              </a:ext>
            </a:extLst>
          </p:cNvPr>
          <p:cNvSpPr/>
          <p:nvPr/>
        </p:nvSpPr>
        <p:spPr>
          <a:xfrm>
            <a:off x="-5602332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15" name="!!Oval 1999">
            <a:extLst>
              <a:ext uri="{FF2B5EF4-FFF2-40B4-BE49-F238E27FC236}">
                <a16:creationId xmlns:a16="http://schemas.microsoft.com/office/drawing/2014/main" id="{0F4C01FC-40CB-60C2-2D59-5267434B7C52}"/>
              </a:ext>
            </a:extLst>
          </p:cNvPr>
          <p:cNvSpPr/>
          <p:nvPr/>
        </p:nvSpPr>
        <p:spPr>
          <a:xfrm>
            <a:off x="-2214991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17" name="!!Picture 1998.2">
            <a:extLst>
              <a:ext uri="{FF2B5EF4-FFF2-40B4-BE49-F238E27FC236}">
                <a16:creationId xmlns:a16="http://schemas.microsoft.com/office/drawing/2014/main" id="{C6B6B108-E6ED-21C5-36F6-21E6F08431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19388" y="4384071"/>
            <a:ext cx="2157231" cy="234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!!Picture 1999">
            <a:extLst>
              <a:ext uri="{FF2B5EF4-FFF2-40B4-BE49-F238E27FC236}">
                <a16:creationId xmlns:a16="http://schemas.microsoft.com/office/drawing/2014/main" id="{C624D226-BE7A-94D2-EA35-FC0DC8BD35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24031" y="4384071"/>
            <a:ext cx="2941200" cy="197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!!Picture 1998.1" descr="Several submarines in the water&#10;&#10;AI-generated content may be incorrect.">
            <a:extLst>
              <a:ext uri="{FF2B5EF4-FFF2-40B4-BE49-F238E27FC236}">
                <a16:creationId xmlns:a16="http://schemas.microsoft.com/office/drawing/2014/main" id="{48B77814-4EAB-383F-B7C3-7F60A66397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0535" y="4384071"/>
            <a:ext cx="3184098" cy="210062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!!1998.1">
            <a:extLst>
              <a:ext uri="{FF2B5EF4-FFF2-40B4-BE49-F238E27FC236}">
                <a16:creationId xmlns:a16="http://schemas.microsoft.com/office/drawing/2014/main" id="{4D7EE775-B629-4067-2498-EFD9C4A4B7D2}"/>
              </a:ext>
            </a:extLst>
          </p:cNvPr>
          <p:cNvSpPr txBox="1"/>
          <p:nvPr/>
        </p:nvSpPr>
        <p:spPr>
          <a:xfrm>
            <a:off x="-9761887" y="1085175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Royal Australian Navy becomes the fourth navy in the world to permit women to serve aboard submarines.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1998 </a:t>
            </a:r>
          </a:p>
        </p:txBody>
      </p:sp>
      <p:sp>
        <p:nvSpPr>
          <p:cNvPr id="33" name="!!1998.2">
            <a:extLst>
              <a:ext uri="{FF2B5EF4-FFF2-40B4-BE49-F238E27FC236}">
                <a16:creationId xmlns:a16="http://schemas.microsoft.com/office/drawing/2014/main" id="{12E88A3E-CC1D-A471-634F-42EEBFCBED77}"/>
              </a:ext>
            </a:extLst>
          </p:cNvPr>
          <p:cNvSpPr txBox="1"/>
          <p:nvPr/>
        </p:nvSpPr>
        <p:spPr>
          <a:xfrm>
            <a:off x="-6446677" y="1080612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US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Lieutenant Natalee Johnston (nee McDougall) became the first female to graduate from pilot training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1998 </a:t>
            </a:r>
          </a:p>
        </p:txBody>
      </p:sp>
      <p:sp>
        <p:nvSpPr>
          <p:cNvPr id="29" name="!!1999">
            <a:extLst>
              <a:ext uri="{FF2B5EF4-FFF2-40B4-BE49-F238E27FC236}">
                <a16:creationId xmlns:a16="http://schemas.microsoft.com/office/drawing/2014/main" id="{44AC787B-10C4-D00E-FA54-FB3924C77863}"/>
              </a:ext>
            </a:extLst>
          </p:cNvPr>
          <p:cNvSpPr txBox="1"/>
          <p:nvPr/>
        </p:nvSpPr>
        <p:spPr>
          <a:xfrm>
            <a:off x="-3101327" y="1060418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Able Seaman Rachel Irving becomes the first Australian female submariner.</a:t>
            </a:r>
            <a:br>
              <a:rPr lang="en-AU" sz="1300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1999</a:t>
            </a:r>
          </a:p>
        </p:txBody>
      </p:sp>
      <p:sp>
        <p:nvSpPr>
          <p:cNvPr id="3" name="!!Oval 2000">
            <a:extLst>
              <a:ext uri="{FF2B5EF4-FFF2-40B4-BE49-F238E27FC236}">
                <a16:creationId xmlns:a16="http://schemas.microsoft.com/office/drawing/2014/main" id="{6C154802-14AD-F3F5-AC18-605B1E6F0B7B}"/>
              </a:ext>
            </a:extLst>
          </p:cNvPr>
          <p:cNvSpPr/>
          <p:nvPr/>
        </p:nvSpPr>
        <p:spPr>
          <a:xfrm>
            <a:off x="2123697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!!Oval 2000.1">
            <a:extLst>
              <a:ext uri="{FF2B5EF4-FFF2-40B4-BE49-F238E27FC236}">
                <a16:creationId xmlns:a16="http://schemas.microsoft.com/office/drawing/2014/main" id="{4570D7FD-517B-AAD0-3757-73E8162DE20B}"/>
              </a:ext>
            </a:extLst>
          </p:cNvPr>
          <p:cNvSpPr/>
          <p:nvPr/>
        </p:nvSpPr>
        <p:spPr>
          <a:xfrm>
            <a:off x="5561411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!!Oval 2001">
            <a:extLst>
              <a:ext uri="{FF2B5EF4-FFF2-40B4-BE49-F238E27FC236}">
                <a16:creationId xmlns:a16="http://schemas.microsoft.com/office/drawing/2014/main" id="{2029B69D-77EB-8E3C-7D05-12203428EEB0}"/>
              </a:ext>
            </a:extLst>
          </p:cNvPr>
          <p:cNvSpPr/>
          <p:nvPr/>
        </p:nvSpPr>
        <p:spPr>
          <a:xfrm>
            <a:off x="8948752" y="3554514"/>
            <a:ext cx="523121" cy="523121"/>
          </a:xfrm>
          <a:prstGeom prst="ellipse">
            <a:avLst/>
          </a:prstGeom>
          <a:solidFill>
            <a:srgbClr val="0048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!!Picture 2001">
            <a:extLst>
              <a:ext uri="{FF2B5EF4-FFF2-40B4-BE49-F238E27FC236}">
                <a16:creationId xmlns:a16="http://schemas.microsoft.com/office/drawing/2014/main" id="{49CE85BD-2F38-FA4D-4493-851DCA40E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9637" y="4484372"/>
            <a:ext cx="2811472" cy="1874461"/>
          </a:xfrm>
          <a:prstGeom prst="rect">
            <a:avLst/>
          </a:prstGeom>
        </p:spPr>
      </p:pic>
      <p:pic>
        <p:nvPicPr>
          <p:cNvPr id="20" name="!!Picture 2000">
            <a:extLst>
              <a:ext uri="{FF2B5EF4-FFF2-40B4-BE49-F238E27FC236}">
                <a16:creationId xmlns:a16="http://schemas.microsoft.com/office/drawing/2014/main" id="{78E4337E-868D-E6EC-895C-45181555BD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6714" y="4384071"/>
            <a:ext cx="1737085" cy="2171356"/>
          </a:xfrm>
          <a:prstGeom prst="rect">
            <a:avLst/>
          </a:prstGeom>
        </p:spPr>
      </p:pic>
      <p:sp>
        <p:nvSpPr>
          <p:cNvPr id="36" name="!!2000">
            <a:extLst>
              <a:ext uri="{FF2B5EF4-FFF2-40B4-BE49-F238E27FC236}">
                <a16:creationId xmlns:a16="http://schemas.microsoft.com/office/drawing/2014/main" id="{0E60851E-DA1E-AC79-A339-D62F609D63EC}"/>
              </a:ext>
            </a:extLst>
          </p:cNvPr>
          <p:cNvSpPr txBox="1"/>
          <p:nvPr/>
        </p:nvSpPr>
        <p:spPr>
          <a:xfrm>
            <a:off x="1401855" y="1080612"/>
            <a:ext cx="196680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/>
            </a:br>
            <a:r>
              <a:rPr lang="en-AU" sz="1300" kern="1200" dirty="0"/>
              <a:t>Commander Jan Noonan, became the first woman to command a ship assigned to active service, leading HMAS Labuan on operations in East Timor.</a:t>
            </a:r>
            <a:br>
              <a:rPr lang="en-AU" sz="15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2000 </a:t>
            </a:r>
          </a:p>
        </p:txBody>
      </p:sp>
      <p:sp>
        <p:nvSpPr>
          <p:cNvPr id="30" name="!!2000.1">
            <a:extLst>
              <a:ext uri="{FF2B5EF4-FFF2-40B4-BE49-F238E27FC236}">
                <a16:creationId xmlns:a16="http://schemas.microsoft.com/office/drawing/2014/main" id="{79F33FFC-E91F-1DF8-D5A6-2BDD3E1FE95D}"/>
              </a:ext>
            </a:extLst>
          </p:cNvPr>
          <p:cNvSpPr txBox="1"/>
          <p:nvPr/>
        </p:nvSpPr>
        <p:spPr>
          <a:xfrm>
            <a:off x="4717067" y="1084650"/>
            <a:ext cx="2211807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/>
            </a:br>
            <a:r>
              <a:rPr lang="en-AU" sz="1300" kern="1200" dirty="0"/>
              <a:t>Chief Petty Officer Donna Hayward became the first female aviation technician promoted to senior sailor</a:t>
            </a:r>
            <a:br>
              <a:rPr lang="en-AU" sz="1500" kern="1200" dirty="0"/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2000</a:t>
            </a:r>
          </a:p>
        </p:txBody>
      </p:sp>
      <p:sp>
        <p:nvSpPr>
          <p:cNvPr id="27" name="!!2001">
            <a:extLst>
              <a:ext uri="{FF2B5EF4-FFF2-40B4-BE49-F238E27FC236}">
                <a16:creationId xmlns:a16="http://schemas.microsoft.com/office/drawing/2014/main" id="{FDDFA142-B90A-ACA5-5EC1-833E7BE677C7}"/>
              </a:ext>
            </a:extLst>
          </p:cNvPr>
          <p:cNvSpPr txBox="1"/>
          <p:nvPr/>
        </p:nvSpPr>
        <p:spPr>
          <a:xfrm>
            <a:off x="8062416" y="1086686"/>
            <a:ext cx="2295791" cy="21674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Lieutenant Commander Kath Richards appointed first female officer to become a charge engineer of a major fleet unit.</a:t>
            </a:r>
            <a:br>
              <a:rPr lang="en-AU" sz="13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</a:br>
            <a:r>
              <a:rPr lang="en-AU" sz="14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venir Next LT Pro"/>
                <a:ea typeface="+mn-ea"/>
                <a:cs typeface="+mn-cs"/>
              </a:rPr>
              <a:t>May 2001</a:t>
            </a:r>
          </a:p>
        </p:txBody>
      </p:sp>
      <p:sp>
        <p:nvSpPr>
          <p:cNvPr id="37" name="!!Oval 2007">
            <a:extLst>
              <a:ext uri="{FF2B5EF4-FFF2-40B4-BE49-F238E27FC236}">
                <a16:creationId xmlns:a16="http://schemas.microsoft.com/office/drawing/2014/main" id="{6E383752-84D6-28C5-C38C-2D59F67E74CE}"/>
              </a:ext>
            </a:extLst>
          </p:cNvPr>
          <p:cNvSpPr/>
          <p:nvPr/>
        </p:nvSpPr>
        <p:spPr>
          <a:xfrm>
            <a:off x="13920730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8" name="!!Oval 2011">
            <a:extLst>
              <a:ext uri="{FF2B5EF4-FFF2-40B4-BE49-F238E27FC236}">
                <a16:creationId xmlns:a16="http://schemas.microsoft.com/office/drawing/2014/main" id="{E29E742F-B2C5-1E5B-698B-377B0CCBC439}"/>
              </a:ext>
            </a:extLst>
          </p:cNvPr>
          <p:cNvSpPr/>
          <p:nvPr/>
        </p:nvSpPr>
        <p:spPr>
          <a:xfrm>
            <a:off x="17358444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sp>
        <p:nvSpPr>
          <p:cNvPr id="39" name="!!Oval 2012">
            <a:extLst>
              <a:ext uri="{FF2B5EF4-FFF2-40B4-BE49-F238E27FC236}">
                <a16:creationId xmlns:a16="http://schemas.microsoft.com/office/drawing/2014/main" id="{BB6A4589-D969-8C59-5C47-7C6F9D2A7D1A}"/>
              </a:ext>
            </a:extLst>
          </p:cNvPr>
          <p:cNvSpPr/>
          <p:nvPr/>
        </p:nvSpPr>
        <p:spPr>
          <a:xfrm>
            <a:off x="20745785" y="3554514"/>
            <a:ext cx="523121" cy="5231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D4E2EC"/>
              </a:solidFill>
            </a:endParaRPr>
          </a:p>
        </p:txBody>
      </p:sp>
      <p:pic>
        <p:nvPicPr>
          <p:cNvPr id="40" name="!!Picture 2012">
            <a:extLst>
              <a:ext uri="{FF2B5EF4-FFF2-40B4-BE49-F238E27FC236}">
                <a16:creationId xmlns:a16="http://schemas.microsoft.com/office/drawing/2014/main" id="{E065C3FD-B586-2DCE-1EB9-92AD8AA11BB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9659" y="4384071"/>
            <a:ext cx="1660689" cy="234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!!Picture 2011">
            <a:extLst>
              <a:ext uri="{FF2B5EF4-FFF2-40B4-BE49-F238E27FC236}">
                <a16:creationId xmlns:a16="http://schemas.microsoft.com/office/drawing/2014/main" id="{4BAE0709-7DB3-91EF-B2EC-1B21FEA52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647" y="4384071"/>
            <a:ext cx="2667395" cy="197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!!Picture 2007">
            <a:extLst>
              <a:ext uri="{FF2B5EF4-FFF2-40B4-BE49-F238E27FC236}">
                <a16:creationId xmlns:a16="http://schemas.microsoft.com/office/drawing/2014/main" id="{F40BA7C3-DC3B-027F-5532-E656FB4C050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6825" y="4384071"/>
            <a:ext cx="3150930" cy="210062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!!2007">
            <a:extLst>
              <a:ext uri="{FF2B5EF4-FFF2-40B4-BE49-F238E27FC236}">
                <a16:creationId xmlns:a16="http://schemas.microsoft.com/office/drawing/2014/main" id="{C4352B84-CCFD-2160-38DE-309869B00C5E}"/>
              </a:ext>
            </a:extLst>
          </p:cNvPr>
          <p:cNvSpPr txBox="1"/>
          <p:nvPr/>
        </p:nvSpPr>
        <p:spPr>
          <a:xfrm>
            <a:off x="13198889" y="1080612"/>
            <a:ext cx="196680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Captain Michele Miller appointed the RAN’s first female Commanding Officer of a Surface Combatant - ANZAC Class Frigate HMAS </a:t>
            </a:r>
            <a:r>
              <a:rPr lang="en-AU" sz="1300" i="1" kern="1200" dirty="0">
                <a:solidFill>
                  <a:srgbClr val="D4E2EC"/>
                </a:solidFill>
              </a:rPr>
              <a:t>Perth</a:t>
            </a:r>
            <a:r>
              <a:rPr lang="en-AU" sz="1300" kern="1200" dirty="0">
                <a:solidFill>
                  <a:srgbClr val="D4E2EC"/>
                </a:solidFill>
              </a:rPr>
              <a:t>.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2007 </a:t>
            </a:r>
          </a:p>
        </p:txBody>
      </p:sp>
      <p:sp>
        <p:nvSpPr>
          <p:cNvPr id="44" name="!!2011">
            <a:extLst>
              <a:ext uri="{FF2B5EF4-FFF2-40B4-BE49-F238E27FC236}">
                <a16:creationId xmlns:a16="http://schemas.microsoft.com/office/drawing/2014/main" id="{77020A88-DFB1-6B48-9FBF-0B8A2560D8EA}"/>
              </a:ext>
            </a:extLst>
          </p:cNvPr>
          <p:cNvSpPr txBox="1"/>
          <p:nvPr/>
        </p:nvSpPr>
        <p:spPr>
          <a:xfrm>
            <a:off x="16514099" y="1078615"/>
            <a:ext cx="2211807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b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300" kern="1200" dirty="0">
                <a:solidFill>
                  <a:srgbClr val="D4E2EC"/>
                </a:solidFill>
              </a:rPr>
              <a:t>Robyn Walker appointed as the RAN’s first female admiral</a:t>
            </a:r>
            <a:br>
              <a:rPr lang="en-AU" sz="15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16th December 2011 </a:t>
            </a:r>
          </a:p>
        </p:txBody>
      </p:sp>
      <p:sp>
        <p:nvSpPr>
          <p:cNvPr id="45" name="!!2012">
            <a:extLst>
              <a:ext uri="{FF2B5EF4-FFF2-40B4-BE49-F238E27FC236}">
                <a16:creationId xmlns:a16="http://schemas.microsoft.com/office/drawing/2014/main" id="{453677E4-9473-AD09-F2A4-58EFB46D28FE}"/>
              </a:ext>
            </a:extLst>
          </p:cNvPr>
          <p:cNvSpPr txBox="1"/>
          <p:nvPr/>
        </p:nvSpPr>
        <p:spPr>
          <a:xfrm>
            <a:off x="19859448" y="1086686"/>
            <a:ext cx="2295791" cy="216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56" tIns="92456" rIns="92456" bIns="92456" numCol="1" spcCol="1270" anchor="b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>
                <a:solidFill>
                  <a:srgbClr val="D4E2EC"/>
                </a:solidFill>
              </a:rPr>
              <a:t>Rear Admiral Robyn Walker appointed as the ADF’s first female Surgeon General.</a:t>
            </a:r>
            <a:br>
              <a:rPr lang="en-AU" sz="1300" kern="1200" dirty="0">
                <a:solidFill>
                  <a:srgbClr val="D4E2EC"/>
                </a:solidFill>
              </a:rPr>
            </a:br>
            <a:r>
              <a:rPr lang="en-AU" sz="1400" b="1" kern="1200" dirty="0">
                <a:solidFill>
                  <a:srgbClr val="D4E2EC"/>
                </a:solidFill>
                <a:latin typeface="Avenir Next LT Pro"/>
                <a:ea typeface="+mn-ea"/>
                <a:cs typeface="+mn-cs"/>
              </a:rPr>
              <a:t>2012</a:t>
            </a:r>
          </a:p>
        </p:txBody>
      </p:sp>
      <p:pic>
        <p:nvPicPr>
          <p:cNvPr id="2" name="!!Sponser">
            <a:extLst>
              <a:ext uri="{FF2B5EF4-FFF2-40B4-BE49-F238E27FC236}">
                <a16:creationId xmlns:a16="http://schemas.microsoft.com/office/drawing/2014/main" id="{617C654E-0748-D758-3363-56D521752C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929" y="71242"/>
            <a:ext cx="2639590" cy="3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05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ArchVTI">
  <a:themeElements>
    <a:clrScheme name="Custom 42">
      <a:dk1>
        <a:sysClr val="windowText" lastClr="000000"/>
      </a:dk1>
      <a:lt1>
        <a:sysClr val="window" lastClr="FFFFFF"/>
      </a:lt1>
      <a:dk2>
        <a:srgbClr val="642626"/>
      </a:dk2>
      <a:lt2>
        <a:srgbClr val="F3F0E9"/>
      </a:lt2>
      <a:accent1>
        <a:srgbClr val="556D6F"/>
      </a:accent1>
      <a:accent2>
        <a:srgbClr val="C05050"/>
      </a:accent2>
      <a:accent3>
        <a:srgbClr val="BF873A"/>
      </a:accent3>
      <a:accent4>
        <a:srgbClr val="D8897E"/>
      </a:accent4>
      <a:accent5>
        <a:srgbClr val="A4976B"/>
      </a:accent5>
      <a:accent6>
        <a:srgbClr val="D49D8C"/>
      </a:accent6>
      <a:hlink>
        <a:srgbClr val="D13D6E"/>
      </a:hlink>
      <a:folHlink>
        <a:srgbClr val="6C9D92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5020</TotalTime>
  <Words>2120</Words>
  <Application>Microsoft Office PowerPoint</Application>
  <PresentationFormat>Widescreen</PresentationFormat>
  <Paragraphs>131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Avenir Next LT Pro</vt:lpstr>
      <vt:lpstr>Footlight MT Light</vt:lpstr>
      <vt:lpstr>ArchVTI</vt:lpstr>
      <vt:lpstr>Custom Design</vt:lpstr>
      <vt:lpstr>ADM Women in Defence and National Security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 Women in Defence and National Security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Kylie Leonard</dc:creator>
  <cp:lastModifiedBy>Kylie Leonard</cp:lastModifiedBy>
  <cp:revision>39</cp:revision>
  <dcterms:created xsi:type="dcterms:W3CDTF">2025-05-28T05:48:09Z</dcterms:created>
  <dcterms:modified xsi:type="dcterms:W3CDTF">2025-11-03T18:38:04Z</dcterms:modified>
</cp:coreProperties>
</file>