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9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6A65BB-FB7A-4F8C-9527-561672D70BC3}" v="25" dt="2025-10-06T11:13:57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" y="69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A9186-0693-492F-99DA-6D0C312FC42C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01E37-F149-4176-9FF7-F7AE4B948C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395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01E37-F149-4176-9FF7-F7AE4B948C2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833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E9C6-7386-5BCE-CEEA-B57432C19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62141-5CC3-3E1E-A5AF-ED0C36890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C0DCE-24D5-B547-48FF-237A95F6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73A-67F4-DA2C-3446-F329BB0B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26576-FFE2-1833-B55A-4044357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046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5D90-1B38-0742-1F4B-14294B73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D4E07-86B1-CE26-349B-18DC51E02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819B8-6D92-04AF-D35F-CF5C04970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8E1AD-4457-761C-83EB-BDB8E31A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D826C-0D26-F48C-D422-1D1BDD4E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159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98969B-9BF5-06B3-B07D-010F6EA66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EED30-3BCE-1B9B-E852-9C19F8779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CBFC3-5D09-314B-3E88-9CB857F2C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6B8B-B685-FD2C-E7CA-83DBEC3D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818FC-9DC7-661F-7411-3324FFF2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958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EFCD-F6A0-B06A-A199-C3E2FBFC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4AEF-A88B-1EA8-0EDE-924B3627E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78E1D-343C-16AF-BDE4-EE4CAB2D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A3FFF-3581-36F5-CCA2-EB93A125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B37AC-4D54-C412-C3D0-0C0F28C8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746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E563-F663-4D32-6C11-4D9F13D4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88E2B-09E6-4DAE-C63E-0A944CAE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D5401-7BF2-E739-A6F9-B1374A12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91A69-63C2-2128-5083-C3702289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3BB50-FCBC-80CD-F92F-739920A3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302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75AA-6CF9-7CD6-C48D-26628D77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8C72E-0A61-0EA8-F4B4-19E1A3B22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23377-52E8-820D-D272-1C7ECFBDE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0CE1E-A9C9-B2C9-E22B-BA90ADA48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FAFC3-6FBE-6963-8A38-39E96C92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53D59-6993-869F-7152-3707585D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69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1F8E-1208-BE9E-87AC-58433F25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9A7A-830C-6686-5D4B-D9A5FAB81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95273-0106-F371-C74C-CB26997EE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6C7AC1-857B-5837-1131-A58B5218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69F9DB-681B-956B-E9A4-DA4A0633E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B62918-C9FE-115B-2AB4-6DEDAE14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CE1DB-69D2-4F75-D100-0BA26F99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55CDD5-4F21-0987-0128-0AE905CE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91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2F6D-515E-95CA-35FB-387824E1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5D3FB-EE77-F325-AAE4-86B29457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8159F-E004-D126-50E8-D61AC5A5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8A0A5-1045-7641-F924-AF06CEAF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190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2F180-5CA4-E49D-E1ED-D270B6D0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31287-BF6C-35C1-8BCA-B79BDD7D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540C1-FE43-00A3-B938-F45383C6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01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15C0-12A8-1A05-880D-2624AD4E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76C1F-4B86-2E8C-BCB1-3BA565142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64454-24E2-FF50-49CD-B8DC70FF4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A81CF-DFA6-45CF-79CD-493A816A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CEDE-80A7-928E-C866-9DAFEC2B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C40AC-2EA4-33BD-DD60-E4F8B298F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69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CAAA-209C-AEE7-5394-344A4ADC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D88BA-3620-E80C-D53B-F80FB7417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CF7E8-5EFE-C6B1-E0AD-1913ADF41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FBF9B-8D4E-4A15-054E-921833AAD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1EB1A-9B7C-D6B1-7BA3-CB755ACB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6D61D-56AB-A681-D982-DA25EF81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642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70F35-AEA0-B191-0F26-362C50049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7E681-39B9-4F7D-E0A3-52E3439EA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D0DB-4FCF-1F48-1C26-15BE797F1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9F24AB-1564-44F2-9111-A178E0C93359}" type="datetimeFigureOut">
              <a:rPr lang="en-AU" smtClean="0"/>
              <a:t>7/10/2025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D9032-895B-D3EF-BE4A-2F4F948B7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82A37-9E48-AFA9-D8AC-B3AC262E9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78B381-5AFB-4999-B395-28419171AE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37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D5E0C1-8FF7-A008-2056-4BEBCC97D340}"/>
              </a:ext>
            </a:extLst>
          </p:cNvPr>
          <p:cNvSpPr/>
          <p:nvPr/>
        </p:nvSpPr>
        <p:spPr>
          <a:xfrm>
            <a:off x="7301345" y="1295400"/>
            <a:ext cx="3969327" cy="369223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lumOff val="2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/>
            <a:lightRig rig="threePt" dir="t"/>
          </a:scene3d>
          <a:sp3d prstMaterial="matte">
            <a:bevelT w="165100" prst="coolSlant"/>
            <a:bevelB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25523-1FF7-8AEC-B575-33B12FC9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356" y="2208096"/>
            <a:ext cx="5934109" cy="238895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Overseas qualifications – Systems Engineer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Australian qualifications – Immigration Law and Business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Diverse experience across different industries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Mentorship of women in engineering</a:t>
            </a:r>
            <a:endParaRPr lang="en-AU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Panelist speaker at events supporting immigrants for engineers in Australia, women in transport, and women in construction.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Winner of the NAWIC (National Australia Women In Construction) CEO Shadow Program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Attendance at countless networking  events</a:t>
            </a:r>
            <a:endParaRPr lang="en-AU" sz="16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F1FB95-494C-AA97-CEDC-EBA80AD03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284" y="1231093"/>
            <a:ext cx="5503874" cy="571864"/>
          </a:xfrm>
        </p:spPr>
        <p:txBody>
          <a:bodyPr>
            <a:normAutofit/>
          </a:bodyPr>
          <a:lstStyle/>
          <a:p>
            <a:pPr algn="l"/>
            <a:r>
              <a:rPr lang="en-AU" sz="3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Maria Montealegre’s Journey</a:t>
            </a:r>
            <a:endParaRPr lang="en-AU" sz="3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EC053-3DEF-B5F4-F474-5A0DA1A8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98" y="1517025"/>
            <a:ext cx="3602229" cy="323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2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225523-1FF7-8AEC-B575-33B12FC9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356" y="2208096"/>
            <a:ext cx="5934109" cy="2388954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Accelerate timelines by bringing in professionals who do not require lengthy training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 global knowledge and best practices, improving project efficiency and safety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Turning challenges into opportunities through adaptability, continuous learning, and the contribution of global expertise</a:t>
            </a:r>
            <a:endParaRPr lang="en-AU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F1FB95-494C-AA97-CEDC-EBA80AD03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284" y="1231092"/>
            <a:ext cx="5503874" cy="977004"/>
          </a:xfrm>
        </p:spPr>
        <p:txBody>
          <a:bodyPr>
            <a:noAutofit/>
          </a:bodyPr>
          <a:lstStyle/>
          <a:p>
            <a:pPr algn="l"/>
            <a:r>
              <a:rPr lang="en-AU" sz="3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Expertise Powering Australian’s Industry</a:t>
            </a:r>
            <a:endParaRPr lang="en-AU" sz="3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2EC67-A1FC-4D41-9748-CE50A43FE59F}"/>
              </a:ext>
            </a:extLst>
          </p:cNvPr>
          <p:cNvSpPr/>
          <p:nvPr/>
        </p:nvSpPr>
        <p:spPr>
          <a:xfrm>
            <a:off x="6467475" y="809625"/>
            <a:ext cx="4905375" cy="476249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lumOff val="2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953B94-184E-4573-9CE2-18D1BE27C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85" y="973290"/>
            <a:ext cx="4610517" cy="44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4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225523-1FF7-8AEC-B575-33B12FC9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356" y="2208096"/>
            <a:ext cx="5934109" cy="2388954"/>
          </a:xfrm>
        </p:spPr>
        <p:txBody>
          <a:bodyPr>
            <a:noAutofit/>
          </a:bodyPr>
          <a:lstStyle/>
          <a:p>
            <a:pPr marL="357188" algn="l"/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Encourage participation in social activities - but be inclusive</a:t>
            </a:r>
          </a:p>
          <a:p>
            <a:pPr marL="357188" algn="l"/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 new employees with a “cultural buddy” or mentor</a:t>
            </a:r>
          </a:p>
          <a:p>
            <a:pPr marL="357188" algn="l"/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 in ongoing professional development - Give them opportunities to upskill in Australian standards, software, or regulations</a:t>
            </a:r>
          </a:p>
          <a:p>
            <a:pPr marL="357188" algn="l"/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Recognise and celebrate their contributions - Acknowledge the unique skills and perspectives they bring. Promote diverse success stories internally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Organisations with diverse workforces are 35% more likely to outperform their competitors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F1FB95-494C-AA97-CEDC-EBA80AD03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284" y="1231092"/>
            <a:ext cx="5761528" cy="977003"/>
          </a:xfrm>
        </p:spPr>
        <p:txBody>
          <a:bodyPr>
            <a:noAutofit/>
          </a:bodyPr>
          <a:lstStyle/>
          <a:p>
            <a:pPr algn="l"/>
            <a:r>
              <a:rPr lang="en-AU" sz="3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Actionable Strategies for Overseas Professionals to Thrive in Australia</a:t>
            </a:r>
            <a:endParaRPr lang="en-AU" sz="3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 descr="Social network with solid fill">
            <a:extLst>
              <a:ext uri="{FF2B5EF4-FFF2-40B4-BE49-F238E27FC236}">
                <a16:creationId xmlns:a16="http://schemas.microsoft.com/office/drawing/2014/main" id="{40DFD9B0-F00B-49C0-85E1-28A37D19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349" y="2146872"/>
            <a:ext cx="406536" cy="406536"/>
          </a:xfrm>
          <a:prstGeom prst="rect">
            <a:avLst/>
          </a:prstGeom>
        </p:spPr>
      </p:pic>
      <p:pic>
        <p:nvPicPr>
          <p:cNvPr id="8" name="Graphic 7" descr="Classroom with solid fill">
            <a:extLst>
              <a:ext uri="{FF2B5EF4-FFF2-40B4-BE49-F238E27FC236}">
                <a16:creationId xmlns:a16="http://schemas.microsoft.com/office/drawing/2014/main" id="{F8F5D6BE-65CE-4DA5-B405-631CCD0EE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349" y="2519635"/>
            <a:ext cx="406536" cy="406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F7FE3-401C-4279-BA5E-6419CA37C7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0" b="18740"/>
          <a:stretch/>
        </p:blipFill>
        <p:spPr>
          <a:xfrm>
            <a:off x="262998" y="2935388"/>
            <a:ext cx="457239" cy="310575"/>
          </a:xfrm>
          <a:prstGeom prst="rect">
            <a:avLst/>
          </a:prstGeom>
        </p:spPr>
      </p:pic>
      <p:pic>
        <p:nvPicPr>
          <p:cNvPr id="11" name="Graphic 10" descr="Welder female outline">
            <a:extLst>
              <a:ext uri="{FF2B5EF4-FFF2-40B4-BE49-F238E27FC236}">
                <a16:creationId xmlns:a16="http://schemas.microsoft.com/office/drawing/2014/main" id="{BCF21814-0464-4786-892C-261B23D78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7965" y="3570395"/>
            <a:ext cx="527304" cy="5273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9C9A52-9E1B-4294-B875-211FD269BC2F}"/>
              </a:ext>
            </a:extLst>
          </p:cNvPr>
          <p:cNvGrpSpPr/>
          <p:nvPr/>
        </p:nvGrpSpPr>
        <p:grpSpPr>
          <a:xfrm>
            <a:off x="6612844" y="1438084"/>
            <a:ext cx="4754880" cy="3981831"/>
            <a:chOff x="6580250" y="1753464"/>
            <a:chExt cx="4754880" cy="39818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86771E-F9EA-4C2F-985A-6A7A9CFBC628}"/>
                </a:ext>
              </a:extLst>
            </p:cNvPr>
            <p:cNvSpPr/>
            <p:nvPr/>
          </p:nvSpPr>
          <p:spPr>
            <a:xfrm>
              <a:off x="6580250" y="1753464"/>
              <a:ext cx="4754880" cy="3981831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2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2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E77156-CF55-45A1-80DA-86ADFCFB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570" y="1892826"/>
              <a:ext cx="4487542" cy="3703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555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191</Words>
  <Application>Microsoft Office PowerPoint</Application>
  <PresentationFormat>Widescreen</PresentationFormat>
  <Paragraphs>20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Office Theme</vt:lpstr>
      <vt:lpstr>Maria Montealegre’s Journey</vt:lpstr>
      <vt:lpstr>Global Expertise Powering Australian’s Industry</vt:lpstr>
      <vt:lpstr>Actionable Strategies for Overseas Professionals to Thrive in Australia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 Montealegre’s Journey</dc:title>
  <dc:creator>Maria Montealegre</dc:creator>
  <cp:lastModifiedBy>Maria Montealegre</cp:lastModifiedBy>
  <cp:revision>5</cp:revision>
  <dcterms:created xsi:type="dcterms:W3CDTF">2025-10-06T03:36:35Z</dcterms:created>
  <dcterms:modified xsi:type="dcterms:W3CDTF">2025-10-07T10:08:52Z</dcterms:modified>
</cp:coreProperties>
</file>