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13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9" r:id="rId14"/>
    <p:sldId id="266" r:id="rId15"/>
    <p:sldId id="26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3F"/>
    <a:srgbClr val="0A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ylie\Documents\Conferences%20&amp;%20Events\2025%20Synergy\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ylie\Documents\Conferences%20&amp;%20Events\2025%20Synergy\Sta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ylie\Documents\Conferences%20&amp;%20Events\2025%20Synergy\Sta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ylie\Documents\Conferences%20&amp;%20Events\2025%20Synergy\Sta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ylie\Documents\Conferences%20&amp;%20Events\2025%20Synergy\Sta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Place of Birth</a:t>
            </a:r>
          </a:p>
        </c:rich>
      </c:tx>
      <c:layout>
        <c:manualLayout>
          <c:xMode val="edge"/>
          <c:yMode val="edge"/>
          <c:x val="1.948694301879501E-2"/>
          <c:y val="0.94129184735700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0-4E48-8B94-54FA4641FE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80-4E48-8B94-54FA4641FE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80-4E48-8B94-54FA4641FE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80-4E48-8B94-54FA4641FE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80-4E48-8B94-54FA4641FE5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80-4E48-8B94-54FA4641FE5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380-4E48-8B94-54FA4641FE5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380-4E48-8B94-54FA4641FE58}"/>
              </c:ext>
            </c:extLst>
          </c:dPt>
          <c:dLbls>
            <c:dLbl>
              <c:idx val="0"/>
              <c:layout>
                <c:manualLayout>
                  <c:x val="-0.11750305997552025"/>
                  <c:y val="-2.3581424150906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80-4E48-8B94-54FA4641FE5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Sheet2!$G$2:$G$9</c:f>
              <c:strCache>
                <c:ptCount val="8"/>
                <c:pt idx="0">
                  <c:v>North Africa and the Middle East </c:v>
                </c:pt>
                <c:pt idx="1">
                  <c:v>Americas</c:v>
                </c:pt>
                <c:pt idx="2">
                  <c:v>Sub-Saharan Africa</c:v>
                </c:pt>
                <c:pt idx="3">
                  <c:v>Oceania and Antarctica</c:v>
                </c:pt>
                <c:pt idx="4">
                  <c:v>Indigenous</c:v>
                </c:pt>
                <c:pt idx="5">
                  <c:v>Europe</c:v>
                </c:pt>
                <c:pt idx="6">
                  <c:v>Asia</c:v>
                </c:pt>
                <c:pt idx="7">
                  <c:v>Non-Indigenous  Australian</c:v>
                </c:pt>
              </c:strCache>
            </c:strRef>
          </c:cat>
          <c:val>
            <c:numRef>
              <c:f>Sheet2!$H$2:$H$9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7</c:v>
                </c:pt>
                <c:pt idx="3">
                  <c:v>2</c:v>
                </c:pt>
                <c:pt idx="4">
                  <c:v>4</c:v>
                </c:pt>
                <c:pt idx="5">
                  <c:v>9</c:v>
                </c:pt>
                <c:pt idx="6">
                  <c:v>5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380-4E48-8B94-54FA4641F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Gender</a:t>
            </a:r>
          </a:p>
        </c:rich>
      </c:tx>
      <c:layout>
        <c:manualLayout>
          <c:xMode val="edge"/>
          <c:yMode val="edge"/>
          <c:x val="2.3256780402449728E-2"/>
          <c:y val="0.85648148148148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FC-4231-8513-1CA0E0D60E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FC-4231-8513-1CA0E0D60E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FC-4231-8513-1CA0E0D60E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FC-4231-8513-1CA0E0D60EB7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[Stats.xlsx]Sheet2!$A$18:$A$21</c:f>
              <c:strCache>
                <c:ptCount val="4"/>
                <c:pt idx="0">
                  <c:v>Gender</c:v>
                </c:pt>
                <c:pt idx="1">
                  <c:v>Gender Diverse</c:v>
                </c:pt>
                <c:pt idx="2">
                  <c:v>Men</c:v>
                </c:pt>
                <c:pt idx="3">
                  <c:v>Women</c:v>
                </c:pt>
              </c:strCache>
            </c:strRef>
          </c:cat>
          <c:val>
            <c:numRef>
              <c:f>[Stats.xlsx]Sheet2!$B$18:$B$21</c:f>
              <c:numCache>
                <c:formatCode>General</c:formatCode>
                <c:ptCount val="4"/>
                <c:pt idx="1">
                  <c:v>1</c:v>
                </c:pt>
                <c:pt idx="2">
                  <c:v>47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FC-4231-8513-1CA0E0D60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Place of Birth</a:t>
            </a:r>
          </a:p>
        </c:rich>
      </c:tx>
      <c:layout>
        <c:manualLayout>
          <c:xMode val="edge"/>
          <c:yMode val="edge"/>
          <c:x val="1.948694301879501E-2"/>
          <c:y val="0.94129184735700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D1-4E02-A8AB-5D310F0575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D1-4E02-A8AB-5D310F0575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D1-4E02-A8AB-5D310F0575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D1-4E02-A8AB-5D310F0575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D1-4E02-A8AB-5D310F0575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8D1-4E02-A8AB-5D310F05758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8D1-4E02-A8AB-5D310F05758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8D1-4E02-A8AB-5D310F05758B}"/>
              </c:ext>
            </c:extLst>
          </c:dPt>
          <c:dLbls>
            <c:dLbl>
              <c:idx val="0"/>
              <c:layout>
                <c:manualLayout>
                  <c:x val="-0.11750305997552025"/>
                  <c:y val="-2.3581424150906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D1-4E02-A8AB-5D310F05758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Sheet2!$G$2:$G$9</c:f>
              <c:strCache>
                <c:ptCount val="8"/>
                <c:pt idx="0">
                  <c:v>North Africa and the Middle East </c:v>
                </c:pt>
                <c:pt idx="1">
                  <c:v>Americas</c:v>
                </c:pt>
                <c:pt idx="2">
                  <c:v>Sub-Saharan Africa</c:v>
                </c:pt>
                <c:pt idx="3">
                  <c:v>Oceania and Antarctica</c:v>
                </c:pt>
                <c:pt idx="4">
                  <c:v>Indigenous</c:v>
                </c:pt>
                <c:pt idx="5">
                  <c:v>Europe</c:v>
                </c:pt>
                <c:pt idx="6">
                  <c:v>Asia</c:v>
                </c:pt>
                <c:pt idx="7">
                  <c:v>Non-Indigenous  Australian</c:v>
                </c:pt>
              </c:strCache>
            </c:strRef>
          </c:cat>
          <c:val>
            <c:numRef>
              <c:f>Sheet2!$H$2:$H$9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7</c:v>
                </c:pt>
                <c:pt idx="3">
                  <c:v>2</c:v>
                </c:pt>
                <c:pt idx="4">
                  <c:v>4</c:v>
                </c:pt>
                <c:pt idx="5">
                  <c:v>9</c:v>
                </c:pt>
                <c:pt idx="6">
                  <c:v>5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8D1-4E02-A8AB-5D310F057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Gender</a:t>
            </a:r>
          </a:p>
        </c:rich>
      </c:tx>
      <c:layout>
        <c:manualLayout>
          <c:xMode val="edge"/>
          <c:yMode val="edge"/>
          <c:x val="2.3256780402449728E-2"/>
          <c:y val="0.85648148148148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D5-4B2C-A359-84AA086701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D5-4B2C-A359-84AA086701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D5-4B2C-A359-84AA086701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D5-4B2C-A359-84AA086701AC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[Stats.xlsx]Sheet2!$A$18:$A$21</c:f>
              <c:strCache>
                <c:ptCount val="4"/>
                <c:pt idx="0">
                  <c:v>Gender</c:v>
                </c:pt>
                <c:pt idx="1">
                  <c:v>Gender Diverse</c:v>
                </c:pt>
                <c:pt idx="2">
                  <c:v>Men</c:v>
                </c:pt>
                <c:pt idx="3">
                  <c:v>Women</c:v>
                </c:pt>
              </c:strCache>
            </c:strRef>
          </c:cat>
          <c:val>
            <c:numRef>
              <c:f>[Stats.xlsx]Sheet2!$B$18:$B$21</c:f>
              <c:numCache>
                <c:formatCode>General</c:formatCode>
                <c:ptCount val="4"/>
                <c:pt idx="1">
                  <c:v>1</c:v>
                </c:pt>
                <c:pt idx="2">
                  <c:v>47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D5-4B2C-A359-84AA08670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Religions</a:t>
            </a:r>
          </a:p>
        </c:rich>
      </c:tx>
      <c:layout>
        <c:manualLayout>
          <c:xMode val="edge"/>
          <c:yMode val="edge"/>
          <c:x val="8.7031705149426576E-3"/>
          <c:y val="0.95888818722022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601084252912314"/>
          <c:y val="0.10798826675978299"/>
          <c:w val="0.64996811655434394"/>
          <c:h val="0.805779882837813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0B-49E9-AEB1-90E1B92A26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0B-49E9-AEB1-90E1B92A26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0B-49E9-AEB1-90E1B92A26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0B-49E9-AEB1-90E1B92A26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90B-49E9-AEB1-90E1B92A26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90B-49E9-AEB1-90E1B92A26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90B-49E9-AEB1-90E1B92A26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90B-49E9-AEB1-90E1B92A26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90B-49E9-AEB1-90E1B92A268D}"/>
              </c:ext>
            </c:extLst>
          </c:dPt>
          <c:dLbls>
            <c:dLbl>
              <c:idx val="1"/>
              <c:layout>
                <c:manualLayout>
                  <c:x val="2.8234159243051104E-3"/>
                  <c:y val="-4.24673409980840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0B-49E9-AEB1-90E1B92A268D}"/>
                </c:ext>
              </c:extLst>
            </c:dLbl>
            <c:dLbl>
              <c:idx val="5"/>
              <c:layout>
                <c:manualLayout>
                  <c:x val="-9.8197874293116258E-2"/>
                  <c:y val="-2.708782835601138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90B-49E9-AEB1-90E1B92A268D}"/>
                </c:ext>
              </c:extLst>
            </c:dLbl>
            <c:dLbl>
              <c:idx val="6"/>
              <c:layout>
                <c:manualLayout>
                  <c:x val="9.3414278644642665E-4"/>
                  <c:y val="-9.194223643067498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90B-49E9-AEB1-90E1B92A268D}"/>
                </c:ext>
              </c:extLst>
            </c:dLbl>
            <c:dLbl>
              <c:idx val="8"/>
              <c:layout>
                <c:manualLayout>
                  <c:x val="3.0354491741000893E-3"/>
                  <c:y val="-1.05149791400146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90B-49E9-AEB1-90E1B92A268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Sheet2!$A$49:$A$57</c:f>
              <c:strCache>
                <c:ptCount val="9"/>
                <c:pt idx="0">
                  <c:v>Buddhism</c:v>
                </c:pt>
                <c:pt idx="1">
                  <c:v>Christianity</c:v>
                </c:pt>
                <c:pt idx="2">
                  <c:v>Hinduism</c:v>
                </c:pt>
                <c:pt idx="3">
                  <c:v>Islam</c:v>
                </c:pt>
                <c:pt idx="4">
                  <c:v>Judaism</c:v>
                </c:pt>
                <c:pt idx="5">
                  <c:v>Other Religions</c:v>
                </c:pt>
                <c:pt idx="6">
                  <c:v>Secular Beliefs and Other Spiritual Beliefs and No Religious Affiliation</c:v>
                </c:pt>
                <c:pt idx="7">
                  <c:v>Inadequately described</c:v>
                </c:pt>
                <c:pt idx="8">
                  <c:v>Not stated</c:v>
                </c:pt>
              </c:strCache>
            </c:strRef>
          </c:cat>
          <c:val>
            <c:numRef>
              <c:f>Sheet2!$B$49:$B$57</c:f>
              <c:numCache>
                <c:formatCode>General</c:formatCode>
                <c:ptCount val="9"/>
                <c:pt idx="0">
                  <c:v>2</c:v>
                </c:pt>
                <c:pt idx="1">
                  <c:v>52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30</c:v>
                </c:pt>
                <c:pt idx="7">
                  <c:v>1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90B-49E9-AEB1-90E1B92A2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Place of Birth</a:t>
            </a:r>
          </a:p>
        </c:rich>
      </c:tx>
      <c:layout>
        <c:manualLayout>
          <c:xMode val="edge"/>
          <c:yMode val="edge"/>
          <c:x val="1.948694301879501E-2"/>
          <c:y val="0.94129184735700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Gender</a:t>
            </a:r>
          </a:p>
        </c:rich>
      </c:tx>
      <c:layout>
        <c:manualLayout>
          <c:xMode val="edge"/>
          <c:yMode val="edge"/>
          <c:x val="2.3256780402449728E-2"/>
          <c:y val="0.85648148148148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Religions</a:t>
            </a:r>
          </a:p>
        </c:rich>
      </c:tx>
      <c:layout>
        <c:manualLayout>
          <c:xMode val="edge"/>
          <c:yMode val="edge"/>
          <c:x val="8.7031705149426576E-3"/>
          <c:y val="0.95888818722022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601084252912314"/>
          <c:y val="0.10798826675978299"/>
          <c:w val="0.64996811655434394"/>
          <c:h val="0.805779882837813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7E-4734-8F00-EEF08DD449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7E-4734-8F00-EEF08DD449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7E-4734-8F00-EEF08DD449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7E-4734-8F00-EEF08DD449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7E-4734-8F00-EEF08DD449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B7E-4734-8F00-EEF08DD449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B7E-4734-8F00-EEF08DD449A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B7E-4734-8F00-EEF08DD449A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B7E-4734-8F00-EEF08DD449A0}"/>
              </c:ext>
            </c:extLst>
          </c:dPt>
          <c:dLbls>
            <c:dLbl>
              <c:idx val="1"/>
              <c:layout>
                <c:manualLayout>
                  <c:x val="2.8234159243051104E-3"/>
                  <c:y val="-4.24673409980840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7E-4734-8F00-EEF08DD449A0}"/>
                </c:ext>
              </c:extLst>
            </c:dLbl>
            <c:dLbl>
              <c:idx val="5"/>
              <c:layout>
                <c:manualLayout>
                  <c:x val="-9.8197874293116258E-2"/>
                  <c:y val="-2.708782835601138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B7E-4734-8F00-EEF08DD449A0}"/>
                </c:ext>
              </c:extLst>
            </c:dLbl>
            <c:dLbl>
              <c:idx val="6"/>
              <c:layout>
                <c:manualLayout>
                  <c:x val="9.3414278644642665E-4"/>
                  <c:y val="-9.194223643067498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7E-4734-8F00-EEF08DD449A0}"/>
                </c:ext>
              </c:extLst>
            </c:dLbl>
            <c:dLbl>
              <c:idx val="8"/>
              <c:layout>
                <c:manualLayout>
                  <c:x val="3.0354491741000893E-3"/>
                  <c:y val="-1.05149791400146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B7E-4734-8F00-EEF08DD449A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Sheet2!$A$49:$A$57</c:f>
              <c:strCache>
                <c:ptCount val="9"/>
                <c:pt idx="0">
                  <c:v>Buddhism</c:v>
                </c:pt>
                <c:pt idx="1">
                  <c:v>Christianity</c:v>
                </c:pt>
                <c:pt idx="2">
                  <c:v>Hinduism</c:v>
                </c:pt>
                <c:pt idx="3">
                  <c:v>Islam</c:v>
                </c:pt>
                <c:pt idx="4">
                  <c:v>Judaism</c:v>
                </c:pt>
                <c:pt idx="5">
                  <c:v>Other Religions</c:v>
                </c:pt>
                <c:pt idx="6">
                  <c:v>Secular Beliefs and Other Spiritual Beliefs and No Religious Affiliation</c:v>
                </c:pt>
                <c:pt idx="7">
                  <c:v>Inadequately described</c:v>
                </c:pt>
                <c:pt idx="8">
                  <c:v>Not stated</c:v>
                </c:pt>
              </c:strCache>
            </c:strRef>
          </c:cat>
          <c:val>
            <c:numRef>
              <c:f>Sheet2!$B$49:$B$57</c:f>
              <c:numCache>
                <c:formatCode>General</c:formatCode>
                <c:ptCount val="9"/>
                <c:pt idx="0">
                  <c:v>2</c:v>
                </c:pt>
                <c:pt idx="1">
                  <c:v>52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30</c:v>
                </c:pt>
                <c:pt idx="7">
                  <c:v>1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B7E-4734-8F00-EEF08DD44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Gender</a:t>
            </a:r>
          </a:p>
        </c:rich>
      </c:tx>
      <c:layout>
        <c:manualLayout>
          <c:xMode val="edge"/>
          <c:yMode val="edge"/>
          <c:x val="2.3256780402449728E-2"/>
          <c:y val="0.85648148148148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4D-4570-9F17-C0BB19696B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4D-4570-9F17-C0BB19696B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4D-4570-9F17-C0BB19696B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4D-4570-9F17-C0BB19696BB2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[Stats.xlsx]Sheet2!$A$18:$A$21</c:f>
              <c:strCache>
                <c:ptCount val="4"/>
                <c:pt idx="0">
                  <c:v>Gender</c:v>
                </c:pt>
                <c:pt idx="1">
                  <c:v>Gender Diverse</c:v>
                </c:pt>
                <c:pt idx="2">
                  <c:v>Men</c:v>
                </c:pt>
                <c:pt idx="3">
                  <c:v>Women</c:v>
                </c:pt>
              </c:strCache>
            </c:strRef>
          </c:cat>
          <c:val>
            <c:numRef>
              <c:f>[Stats.xlsx]Sheet2!$B$18:$B$21</c:f>
              <c:numCache>
                <c:formatCode>General</c:formatCode>
                <c:ptCount val="4"/>
                <c:pt idx="1">
                  <c:v>1</c:v>
                </c:pt>
                <c:pt idx="2">
                  <c:v>47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4D-4570-9F17-C0BB19696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65751-6936-4094-8CCC-AE2F417B0849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A30CF-078B-43AC-BF1C-128C40F8D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803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562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E9474-38E4-B27D-64A6-09EB20F80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02663-D8B4-2E52-3234-E7AAF14CA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F21E5-A959-1C47-C247-CEE4F3A10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A6830-96ED-4FFA-5E4C-4B50AA7D1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4817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D0D29-8AD9-DAB1-DCE4-DF5F34469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AA756-D15D-59C9-BC6E-5CD0CE1F8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D267B-790C-B0BB-3801-A894435B3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8622E-F582-E6A1-8387-64541B211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922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906FE-7C0A-4C3A-A3DF-B8C386DB5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6D7638-B8BF-6A81-2A94-F19E183CC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8DDCA-62A4-F284-B5CF-D8775B418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0E961-90B1-B8A8-AE0F-332EA8B12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148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33940-FE2F-FF27-2DD7-78C3C6932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09DD56-92F6-95B8-7EE4-724DE2BA0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2768C1-E64D-12E5-3BCA-0AB09A347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DE346-1F2C-03E8-6DA5-0D899856A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758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9474A-D269-82E2-8F99-39258C472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81381-25F0-2DCB-5599-DDA15CBCC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6EEFE-DB67-24B5-75C9-80A23267D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F69B5-2475-927B-77A8-F8D3027C5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55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02A91-51FE-26B9-CD7D-DAB2B068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EDB6E2-EBD1-1A03-4125-2B3F3E659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8AC47-6A60-393A-28FF-33A802147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75EDF-D1EC-399A-2DCB-FC88EC8D6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9617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1B14B-667D-D4FF-0E1A-DC12D3488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05A5-C6CD-8927-5D18-6ABE7943E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CDF906-77F4-1B8A-402A-4A048CD7E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793DA-4F20-0767-1261-02E37E1CE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95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1FFAC-2BC7-7D23-60C0-50C0B1331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1BDE0-EA5F-CA22-0BD5-3CE169CD2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F61FA-9C58-4866-2470-70630838F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21734-EF10-6545-CDA3-A782CD1E0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6653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BE1FC-F957-199D-D39D-2871990A6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BBC657-ED7E-CFA9-B357-24E1F0E7C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7DE9D-E61B-46AF-2B0F-647A558C9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7A3A4-AF94-3239-2367-E54F24AD6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3968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F127C-178D-2DF8-D30B-11EC5AFF0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F3635-FBD4-F671-D690-D7B1FBF34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01C22-6DA6-23E9-2DB9-2B6F6551B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ECC4C-8A70-33AD-0FF4-211FB34F6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02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4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32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E392-A015-883A-4CE5-70AF05B40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37753-8160-043C-92D4-A5D849F61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36F0D-6B71-FD4D-0868-D24E51AE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091F-E691-0600-9C7B-F02F3078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E5615-4991-0339-DA60-AC1F7975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878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D9013-975C-9B6E-4F9B-9E7DDB89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2963E-D6DE-1949-EA7B-CAD2049D5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9748F-4F4B-0484-5273-24C1DFA6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E476-4FE0-F4D8-8B7D-16C0712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5905E-DFE2-1ADC-49BA-BBEC6EE6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9483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0B178-4C96-842A-D62E-D9E6C8BF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D88D4-A257-FD4C-570D-5780264F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E949D-7AC7-C2AC-5B6B-FB3939BB0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0FA0-684D-EB0D-3799-5B2D231E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1050-05AD-2603-8448-DC493A4D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759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42E3-D06A-3E40-29CF-3CCF2402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D1665-3E4C-3423-7D81-B634B0352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35AAE-35FB-C58F-EFB3-CB1795746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899D9-A15A-0082-67B8-E83545DA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6CF54-E79F-CDBE-EBEF-E25FEEEC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81C5A-395F-2DAD-A628-1E000084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36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D5C5-DEE8-7310-D098-BF32BD07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C73FD-9A8A-8D45-16C1-9B6C7E79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15306-CD50-D4CF-435C-0255B29DF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CFFAB-0D18-9DE4-551D-619E6613E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D704B4-4251-B0CA-D873-5D660D036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C46A2-1C1A-ED41-E0A8-2C69669C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A04B1-A704-CAAE-6DDD-FADEC171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A8F0F-F75D-4B63-813B-13D24D3C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6029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715D-6DD4-CCD4-0464-11C6FC69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5C3E8-CFBA-BB2F-16D8-60BB05941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46CFA-32D3-2B4D-C726-C3AD4370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5E616-47D9-8969-BBF3-BD3DDBC5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0998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B73F0-EC9B-5730-E8C0-D1FAB8C85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6E8C2-1BC3-081D-81D8-B291ECEB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A63A9-1671-CCF7-523A-4776582F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251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F57A-AC69-A42D-9BC1-9C091BE5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C576-E93E-B5EE-9A38-A285B3BC2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F9A9D-2543-1419-42DC-E6289042D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96EB6-5864-3AA4-9FA2-16CFA012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855B9-0136-212B-1FCA-676CAD57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FDBD-D32B-2F5F-4652-8338672B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55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44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3B16-DFDE-18B8-D1AC-3BE9D28A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F29D0-F956-E902-E9DB-2DB84CEE6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83086-BAB3-2CD0-9813-72A4135FD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C9B30-3E70-5D31-9348-FBF0F59C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75629-DE4D-7B88-1587-D0463060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943B2-784A-93BA-31EA-9FAB2ADE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368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5A9A-DDC1-BEC8-32EA-23AD1B6A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20BB0-0E37-14CF-20A8-25303D2F0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2E2E6-CED8-02AC-4E05-5D82B413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2BAE2-70A9-7ED5-257B-C8298519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F4AB1-5CFA-96D3-52E6-26AE6ADC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18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796E8-5889-4E0E-795A-FED8D6405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47A90-A8C0-40ED-2FF8-E5488F1EB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11A34-FCA5-A3F4-CD9D-FAE11BB2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A7DF-B3A0-6340-D2E3-7D11612D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8BB9A-E791-3CAD-A44D-AD0ED7AF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14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10/10/2025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0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0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6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2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7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10/10/2025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4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23FBDD-E92F-0F1D-230A-09DA4993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0E3B6-9952-EED7-466A-5FBC9107A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513B6-D836-DD24-44E7-5BF2EA9E6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3C1DDC-DA6D-447D-9680-97DE9E640CF2}" type="datetimeFigureOut">
              <a:rPr lang="en-AU" smtClean="0"/>
              <a:t>10/10/2025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9E9F-7AD2-EB1E-59F6-377555338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50B75-C80F-CDF4-DCE4-707E0194E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14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2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chart" Target="../charts/chart9.xml"/><Relationship Id="rId4" Type="http://schemas.openxmlformats.org/officeDocument/2006/relationships/image" Target="../media/image3.png"/><Relationship Id="rId9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mckinsey.com/featured-insights/diversity-and-inclusion/diversity-matters-even-more-the-case-for-holistic-impact#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www.forbes.com/sites/roncarucci/2024/01/24/one-more-time-why-diversity-leads-to-better-team-performance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ckinsey.com/featured-insights/diversity-and-inclusion/diversity-matters-even-more-the-case-for-holistic-impact#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forbes.com/sites/roncarucci/2024/01/24/one-more-time-why-diversity-leads-to-better-team-performa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208D0-7B0C-4142-43C2-DC3DC6EB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6" b="34176"/>
          <a:stretch>
            <a:fillRect/>
          </a:stretch>
        </p:blipFill>
        <p:spPr>
          <a:xfrm>
            <a:off x="-1" y="10"/>
            <a:ext cx="1218895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467E2-1CC6-086A-0C6A-6C11E9174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7500" y="1926256"/>
            <a:ext cx="3431451" cy="2175801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AU" sz="4000" i="1" noProof="0" dirty="0">
                <a:solidFill>
                  <a:srgbClr val="FFFFFF"/>
                </a:solidFill>
              </a:rPr>
              <a:t>ADM</a:t>
            </a:r>
            <a:r>
              <a:rPr lang="en-AU" sz="4000" noProof="0" dirty="0">
                <a:solidFill>
                  <a:srgbClr val="FFFFFF"/>
                </a:solidFill>
              </a:rPr>
              <a:t> Women in Defence and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National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Security Events</a:t>
            </a:r>
            <a:endParaRPr lang="en-AU" sz="4000" i="1" noProof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676B8-C0AF-05A1-A08E-D26ABD43B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39" y="302574"/>
            <a:ext cx="12007273" cy="660554"/>
          </a:xfrm>
        </p:spPr>
        <p:txBody>
          <a:bodyPr anchor="t"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</a:rPr>
              <a:t>What is Shaping the Defence Workforce in 2025: Diversity Still Matters</a:t>
            </a:r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3A1D0-E81A-6EE8-57A4-29BFE70C6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5421" y="4377859"/>
            <a:ext cx="3512691" cy="13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1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C213CBA-BD3D-E543-7550-6520CDB4E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F766D13-9866-195F-9CE5-43F45C1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F441C-2B73-01B7-BEA7-C38E203FF0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6" b="34176"/>
          <a:stretch>
            <a:fillRect/>
          </a:stretch>
        </p:blipFill>
        <p:spPr>
          <a:xfrm>
            <a:off x="-1" y="10"/>
            <a:ext cx="1218895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248FC7D-FEF1-1789-4437-B5151A2F6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07278-0605-C9B4-B350-66162C248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7500" y="1926256"/>
            <a:ext cx="3431451" cy="2175801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AU" sz="4000" i="1" noProof="0" dirty="0">
                <a:solidFill>
                  <a:srgbClr val="FFFFFF"/>
                </a:solidFill>
              </a:rPr>
              <a:t>ADM</a:t>
            </a:r>
            <a:r>
              <a:rPr lang="en-AU" sz="4000" noProof="0" dirty="0">
                <a:solidFill>
                  <a:srgbClr val="FFFFFF"/>
                </a:solidFill>
              </a:rPr>
              <a:t> Women in Defence and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National Security Events</a:t>
            </a:r>
            <a:endParaRPr lang="en-AU" sz="4000" i="1" noProof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8ED29-5319-5304-182C-2E8C09856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39" y="302574"/>
            <a:ext cx="12007273" cy="660554"/>
          </a:xfrm>
        </p:spPr>
        <p:txBody>
          <a:bodyPr anchor="t"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</a:rPr>
              <a:t>What is Shaping the Defence Workforce in 2025: Diversity Still Matters</a:t>
            </a:r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B1F47-3D6B-2238-EACA-C82F8D73E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5421" y="4377859"/>
            <a:ext cx="3512691" cy="13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9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D9587-B195-7F41-4B3A-61B5CB571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8E5F294-074B-EE76-B184-C903FC86D2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93F29-E5A0-9DA5-E7D5-0546BA4E1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8F87C6-7A68-EA0F-2D73-CC2955484A53}"/>
              </a:ext>
            </a:extLst>
          </p:cNvPr>
          <p:cNvSpPr txBox="1">
            <a:spLocks/>
          </p:cNvSpPr>
          <p:nvPr/>
        </p:nvSpPr>
        <p:spPr>
          <a:xfrm>
            <a:off x="299547" y="289611"/>
            <a:ext cx="11592906" cy="772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Emma Pilbeam, Partner, Synergy Group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429A41-C675-2864-24CA-1B10A6E4C617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F2A560E7-8D96-D5F0-1556-C3DE92A21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F097A19F-209C-FD9D-91CD-45C4ED8B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pic>
        <p:nvPicPr>
          <p:cNvPr id="6" name="Picture 5" descr="A person in a pink suit&#10;&#10;AI-generated content may be incorrect.">
            <a:extLst>
              <a:ext uri="{FF2B5EF4-FFF2-40B4-BE49-F238E27FC236}">
                <a16:creationId xmlns:a16="http://schemas.microsoft.com/office/drawing/2014/main" id="{497A1BF7-F481-3526-42A5-B2EE7A655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63" y="1321264"/>
            <a:ext cx="3317379" cy="4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2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948633-22DD-4368-E5F5-F282E2500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045A200-A3BE-5791-E859-C94A7DCFB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7A45C-87B9-9C76-96FB-14DF3944F4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6" b="34176"/>
          <a:stretch>
            <a:fillRect/>
          </a:stretch>
        </p:blipFill>
        <p:spPr>
          <a:xfrm>
            <a:off x="-1" y="10"/>
            <a:ext cx="1218895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2DBC2A7-6DE8-44FE-5194-CB802C51D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8F28B-444B-95F2-E38F-C11CA387C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7500" y="1926256"/>
            <a:ext cx="3431451" cy="2175801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AU" sz="4000" i="1" noProof="0" dirty="0">
                <a:solidFill>
                  <a:srgbClr val="FFFFFF"/>
                </a:solidFill>
              </a:rPr>
              <a:t>ADM</a:t>
            </a:r>
            <a:r>
              <a:rPr lang="en-AU" sz="4000" noProof="0" dirty="0">
                <a:solidFill>
                  <a:srgbClr val="FFFFFF"/>
                </a:solidFill>
              </a:rPr>
              <a:t> Women in Defence and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National Security Events</a:t>
            </a:r>
            <a:endParaRPr lang="en-AU" sz="4000" i="1" noProof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335FE-413F-D3B9-9812-800F948E0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39" y="302574"/>
            <a:ext cx="12007273" cy="660554"/>
          </a:xfrm>
        </p:spPr>
        <p:txBody>
          <a:bodyPr anchor="t"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</a:rPr>
              <a:t>What is Shaping the Defence Workforce in 2025: Diversity Still Matters</a:t>
            </a:r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EF54C-E93A-084F-EA26-1CC649D33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5421" y="4377859"/>
            <a:ext cx="3512691" cy="13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6C84A-BD00-A50F-BC21-36A8EE07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B4D1C72-7CF8-70C0-F776-E616D4B4CF4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4C73AC-87AD-A90A-D026-FB43C11DF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04D3D2-E99E-82ED-4729-74F979B172DA}"/>
              </a:ext>
            </a:extLst>
          </p:cNvPr>
          <p:cNvSpPr txBox="1">
            <a:spLocks/>
          </p:cNvSpPr>
          <p:nvPr/>
        </p:nvSpPr>
        <p:spPr>
          <a:xfrm>
            <a:off x="299547" y="289611"/>
            <a:ext cx="11592906" cy="772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Dr Susan McGinty, CEO The </a:t>
            </a:r>
            <a:r>
              <a:rPr lang="en-US" sz="3600" i="1" dirty="0" err="1">
                <a:solidFill>
                  <a:schemeClr val="tx1"/>
                </a:solidFill>
              </a:rPr>
              <a:t>Asstembly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E01784-AC2D-CEC9-F2B4-79E2FCF90CA5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65BA50B3-F693-A860-4E8F-11149383A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B3BE4D08-1963-785D-F2C2-E98B54FE9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6D7348-2909-97CF-144D-FAC07B4A0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5" y="1443137"/>
            <a:ext cx="4468808" cy="29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54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2BCFE-7625-87A9-E879-408FCB47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8161A1A-AC4A-1492-1BE5-383510B0B4C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6107D-A44B-947F-1B34-82E65526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4921F6-0AFE-57A2-BDFB-0B826FDEECD8}"/>
              </a:ext>
            </a:extLst>
          </p:cNvPr>
          <p:cNvSpPr txBox="1">
            <a:spLocks/>
          </p:cNvSpPr>
          <p:nvPr/>
        </p:nvSpPr>
        <p:spPr>
          <a:xfrm>
            <a:off x="377368" y="2381058"/>
            <a:ext cx="11592906" cy="772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600" i="1" noProof="0" dirty="0">
                <a:solidFill>
                  <a:schemeClr val="tx1"/>
                </a:solidFill>
              </a:rPr>
              <a:t>Thank you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536C8A-E000-F33E-A086-E247A16F95EB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737470B8-5E37-35EC-1E62-A4FD94502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E6FC0BE0-CDE0-7A27-2149-620851F4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90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49E28F8-B7B4-AE89-3821-663BB769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9815C2B-41A8-0E31-3337-D53B6060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C58DD-06E3-271A-DD46-F6AD873A75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6" b="34176"/>
          <a:stretch>
            <a:fillRect/>
          </a:stretch>
        </p:blipFill>
        <p:spPr>
          <a:xfrm>
            <a:off x="-1" y="10"/>
            <a:ext cx="1218895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4E96122-4BDB-3BA7-D70E-7EB966D5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C4376-7ECB-55EA-215E-9FE420830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7500" y="1926256"/>
            <a:ext cx="3431451" cy="2175801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AU" sz="4000" i="1" noProof="0" dirty="0">
                <a:solidFill>
                  <a:srgbClr val="FFFFFF"/>
                </a:solidFill>
              </a:rPr>
              <a:t>ADM</a:t>
            </a:r>
            <a:r>
              <a:rPr lang="en-AU" sz="4000" noProof="0" dirty="0">
                <a:solidFill>
                  <a:srgbClr val="FFFFFF"/>
                </a:solidFill>
              </a:rPr>
              <a:t> Women in Defence and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National Security Events</a:t>
            </a:r>
            <a:endParaRPr lang="en-AU" sz="4000" i="1" noProof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0C98-DE54-73CD-C242-574C4480C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39" y="302574"/>
            <a:ext cx="12007273" cy="660554"/>
          </a:xfrm>
        </p:spPr>
        <p:txBody>
          <a:bodyPr anchor="t"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</a:rPr>
              <a:t>What is Shaping the Defence Workforce in 2025: Diversity Still Matters</a:t>
            </a:r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3CF1A-937D-D123-340D-F090693FF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5421" y="4377859"/>
            <a:ext cx="3512691" cy="13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8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64F38A-BF03-13BD-824D-004B68711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6E38E8-C720-D7E8-BEA9-42A7A367A3F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195C87-2428-8AF8-BE02-209FC821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AF5D58-1A94-7F3C-DEDE-FFBB31C88C9F}"/>
              </a:ext>
            </a:extLst>
          </p:cNvPr>
          <p:cNvSpPr txBox="1">
            <a:spLocks/>
          </p:cNvSpPr>
          <p:nvPr/>
        </p:nvSpPr>
        <p:spPr>
          <a:xfrm>
            <a:off x="299547" y="289610"/>
            <a:ext cx="11592906" cy="791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000" i="1" dirty="0">
                <a:solidFill>
                  <a:schemeClr val="tx1"/>
                </a:solidFill>
              </a:rPr>
              <a:t>What makes a diverse workplace?</a:t>
            </a:r>
            <a:endParaRPr lang="en-AU" sz="40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2FFD0C-97B0-E86B-BEE9-41BA412C2460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9038C89D-88F2-6998-A4F6-B42F05818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AD577EBC-8527-518A-9B64-DA0812EA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graphicFrame>
        <p:nvGraphicFramePr>
          <p:cNvPr id="4" name="!!Chart 3">
            <a:extLst>
              <a:ext uri="{FF2B5EF4-FFF2-40B4-BE49-F238E27FC236}">
                <a16:creationId xmlns:a16="http://schemas.microsoft.com/office/drawing/2014/main" id="{6C732A84-146A-EAF0-363E-3FFA00C1A1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371151"/>
              </p:ext>
            </p:extLst>
          </p:nvPr>
        </p:nvGraphicFramePr>
        <p:xfrm>
          <a:off x="2904693" y="1240059"/>
          <a:ext cx="6729105" cy="489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!!Chart 4">
            <a:extLst>
              <a:ext uri="{FF2B5EF4-FFF2-40B4-BE49-F238E27FC236}">
                <a16:creationId xmlns:a16="http://schemas.microsoft.com/office/drawing/2014/main" id="{957CC4E4-47EC-5021-CCBF-8A955765D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886630"/>
              </p:ext>
            </p:extLst>
          </p:nvPr>
        </p:nvGraphicFramePr>
        <p:xfrm>
          <a:off x="18007414" y="1537050"/>
          <a:ext cx="5703455" cy="408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086976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46397F-143A-4292-FE80-C6B259AF5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A78028-F7F9-800C-366B-AA63B770FE3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C688A-6F10-CE5E-0EEB-E7C92A27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CEC3ED5-3F63-68A4-D511-9FC8C25011DB}"/>
              </a:ext>
            </a:extLst>
          </p:cNvPr>
          <p:cNvSpPr txBox="1">
            <a:spLocks/>
          </p:cNvSpPr>
          <p:nvPr/>
        </p:nvSpPr>
        <p:spPr>
          <a:xfrm>
            <a:off x="299547" y="289610"/>
            <a:ext cx="11592906" cy="791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000" i="1" dirty="0">
                <a:solidFill>
                  <a:schemeClr val="tx1"/>
                </a:solidFill>
              </a:rPr>
              <a:t>What makes a diverse workplace?</a:t>
            </a:r>
            <a:endParaRPr lang="en-AU" sz="40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18AF0C-1BFF-E94D-6F1D-7A84F9053B34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87A75659-65B5-12EB-26A5-B2AA63E30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791FA99A-5A87-91B8-0EF7-13962E62E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graphicFrame>
        <p:nvGraphicFramePr>
          <p:cNvPr id="6" name="!!Chart 3">
            <a:extLst>
              <a:ext uri="{FF2B5EF4-FFF2-40B4-BE49-F238E27FC236}">
                <a16:creationId xmlns:a16="http://schemas.microsoft.com/office/drawing/2014/main" id="{230378BE-CAE3-F7EB-F978-EECBB0D9CE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637374"/>
              </p:ext>
            </p:extLst>
          </p:nvPr>
        </p:nvGraphicFramePr>
        <p:xfrm>
          <a:off x="-12738437" y="1392459"/>
          <a:ext cx="6729105" cy="489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!!Chart 4">
            <a:extLst>
              <a:ext uri="{FF2B5EF4-FFF2-40B4-BE49-F238E27FC236}">
                <a16:creationId xmlns:a16="http://schemas.microsoft.com/office/drawing/2014/main" id="{992FC0C6-A67B-E121-8F15-D6C183F51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810400"/>
              </p:ext>
            </p:extLst>
          </p:nvPr>
        </p:nvGraphicFramePr>
        <p:xfrm>
          <a:off x="3244272" y="1537050"/>
          <a:ext cx="5703455" cy="408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F36FF319-3F7D-4DB3-5BCC-F34AEDCEB4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526079"/>
              </p:ext>
            </p:extLst>
          </p:nvPr>
        </p:nvGraphicFramePr>
        <p:xfrm>
          <a:off x="18167927" y="979055"/>
          <a:ext cx="6604272" cy="5159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583537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211366-EF29-9742-D912-43F26F87F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44AFDB-4FC2-0EAC-040E-D63AB6BF8F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91ACF9-150C-DD89-6CCD-FF9274639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DD8468-188F-FB4A-5351-F80724E141CD}"/>
              </a:ext>
            </a:extLst>
          </p:cNvPr>
          <p:cNvSpPr txBox="1">
            <a:spLocks/>
          </p:cNvSpPr>
          <p:nvPr/>
        </p:nvSpPr>
        <p:spPr>
          <a:xfrm>
            <a:off x="299547" y="289610"/>
            <a:ext cx="11592906" cy="791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000" i="1" dirty="0">
                <a:solidFill>
                  <a:schemeClr val="tx1"/>
                </a:solidFill>
              </a:rPr>
              <a:t>What makes a diverse workplace?</a:t>
            </a:r>
            <a:endParaRPr lang="en-AU" sz="40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B7F038-FE63-C132-C4D6-5084BEBF1035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39A09BB3-6B68-4CCF-8EED-EE8011C4F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129BA531-46E5-DE2A-AE25-3CFD2136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47832A0-CDAD-4F04-481D-1101029B9316}"/>
              </a:ext>
            </a:extLst>
          </p:cNvPr>
          <p:cNvGraphicFramePr>
            <a:graphicFrameLocks/>
          </p:cNvGraphicFramePr>
          <p:nvPr/>
        </p:nvGraphicFramePr>
        <p:xfrm>
          <a:off x="2904693" y="1240059"/>
          <a:ext cx="6729105" cy="489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647FD7C-BA25-8008-49CD-401822D05111}"/>
              </a:ext>
            </a:extLst>
          </p:cNvPr>
          <p:cNvGraphicFramePr/>
          <p:nvPr/>
        </p:nvGraphicFramePr>
        <p:xfrm>
          <a:off x="3244272" y="1537050"/>
          <a:ext cx="5703455" cy="408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DC51B34-10F2-69EF-CECA-B4D7ED00EB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30748"/>
              </p:ext>
            </p:extLst>
          </p:nvPr>
        </p:nvGraphicFramePr>
        <p:xfrm>
          <a:off x="3029527" y="979055"/>
          <a:ext cx="6604272" cy="5159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!!Chart 4">
            <a:extLst>
              <a:ext uri="{FF2B5EF4-FFF2-40B4-BE49-F238E27FC236}">
                <a16:creationId xmlns:a16="http://schemas.microsoft.com/office/drawing/2014/main" id="{B7A78BFD-F98B-E736-250A-89D5E9575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076183"/>
              </p:ext>
            </p:extLst>
          </p:nvPr>
        </p:nvGraphicFramePr>
        <p:xfrm>
          <a:off x="-11204239" y="1689450"/>
          <a:ext cx="5703455" cy="408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52224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95102-6D5F-653F-F7DD-EF8A0AF00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B022CDF-4B72-A327-2DF2-9551064D5C8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03808F-9F79-BC39-EC65-9CEA4B367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F05E4E5-65C3-173E-B6D1-16BCF43577A5}"/>
              </a:ext>
            </a:extLst>
          </p:cNvPr>
          <p:cNvSpPr txBox="1">
            <a:spLocks/>
          </p:cNvSpPr>
          <p:nvPr/>
        </p:nvSpPr>
        <p:spPr>
          <a:xfrm>
            <a:off x="299547" y="289610"/>
            <a:ext cx="11592906" cy="791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000" i="1" dirty="0">
                <a:solidFill>
                  <a:schemeClr val="tx1"/>
                </a:solidFill>
              </a:rPr>
              <a:t>Why does diversity matter?</a:t>
            </a:r>
            <a:endParaRPr lang="en-AU" sz="40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6D52FF-6D0C-5EBC-9203-8B854F419B9A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BD36425D-1255-59D4-097D-99E44F50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5DD4A15A-6043-C263-9F47-D4ED8CFC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94E484-DD0E-07F9-DE47-1FBEFF75BD11}"/>
              </a:ext>
            </a:extLst>
          </p:cNvPr>
          <p:cNvSpPr txBox="1"/>
          <p:nvPr/>
        </p:nvSpPr>
        <p:spPr>
          <a:xfrm>
            <a:off x="2189018" y="1293091"/>
            <a:ext cx="8608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linkClick r:id="rId7"/>
              </a:rPr>
              <a:t>https://www.mckinsey.com/featured-insights/diversity-and-inclusion/diversity-matters-even-more-the-case-for-holistic-impact#/</a:t>
            </a:r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3CA467-2816-5982-48F5-AEF84B466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965" y="1939422"/>
            <a:ext cx="4319072" cy="4235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7A87E-8F52-258F-23E1-E899753F504E}"/>
              </a:ext>
            </a:extLst>
          </p:cNvPr>
          <p:cNvSpPr txBox="1"/>
          <p:nvPr/>
        </p:nvSpPr>
        <p:spPr>
          <a:xfrm>
            <a:off x="12392890" y="1477818"/>
            <a:ext cx="86082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linkClick r:id="rId9"/>
              </a:rPr>
              <a:t>https://www.forbes.com/sites/roncarucci/2024/01/24/one-more-time-why-diversity-leads-to-better-team-performance/</a:t>
            </a:r>
            <a:endParaRPr lang="en-AU" dirty="0"/>
          </a:p>
          <a:p>
            <a:endParaRPr lang="en-AU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Increase Innovation And 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Create A More Inclusive And Safe Environment For People To Speak Their Minds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Retain Top Talent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Accelerate Complex Problem-Solving With More Perspectives And Ideas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Enhance Morale Through Greater Belonging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677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0C581B-F089-59C3-878A-82FA37F4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89C5776-BDBF-AFE4-63E5-E37A0DEA1C1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1625"/>
            <a:ext cx="8164513" cy="484188"/>
          </a:xfrm>
        </p:spPr>
        <p:txBody>
          <a:bodyPr anchor="t">
            <a:noAutofit/>
          </a:bodyPr>
          <a:lstStyle/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  <a:p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CEABCF-72D2-5DB6-DEC9-846A803DF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F47E0F4-A489-1D19-09D3-A79A9501C73E}"/>
              </a:ext>
            </a:extLst>
          </p:cNvPr>
          <p:cNvSpPr txBox="1">
            <a:spLocks/>
          </p:cNvSpPr>
          <p:nvPr/>
        </p:nvSpPr>
        <p:spPr>
          <a:xfrm>
            <a:off x="299547" y="289610"/>
            <a:ext cx="11592906" cy="791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000" i="1" dirty="0">
                <a:solidFill>
                  <a:schemeClr val="tx1"/>
                </a:solidFill>
              </a:rPr>
              <a:t>Why does diversity matter?</a:t>
            </a:r>
            <a:endParaRPr lang="en-AU" sz="40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C3423-BAC9-3B17-B5D4-4B942ABCBCF2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02A3F040-431B-3E02-C56B-349A10F5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6F960F14-01A8-D290-E21E-72DBC67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AC9B24-F5ED-4AA2-A421-1CFD696985B8}"/>
              </a:ext>
            </a:extLst>
          </p:cNvPr>
          <p:cNvSpPr txBox="1"/>
          <p:nvPr/>
        </p:nvSpPr>
        <p:spPr>
          <a:xfrm>
            <a:off x="2105890" y="1477818"/>
            <a:ext cx="86082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linkClick r:id="rId7"/>
              </a:rPr>
              <a:t>https://www.forbes.com/sites/roncarucci/2024/01/24/one-more-time-why-diversity-leads-to-better-team-performance/</a:t>
            </a:r>
            <a:endParaRPr lang="en-AU" dirty="0"/>
          </a:p>
          <a:p>
            <a:endParaRPr lang="en-AU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Increase Innovation And 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Create A More Inclusive And Safe Environment For People To Speak Their Minds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Retain Top Talent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Accelerate Complex Problem-Solving With More Perspectives And Ideas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Enhance Morale Through Greater Belonging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31BCE-A415-192E-39D0-67203C906473}"/>
              </a:ext>
            </a:extLst>
          </p:cNvPr>
          <p:cNvSpPr txBox="1"/>
          <p:nvPr/>
        </p:nvSpPr>
        <p:spPr>
          <a:xfrm>
            <a:off x="-8905702" y="1293091"/>
            <a:ext cx="8608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linkClick r:id="rId8"/>
              </a:rPr>
              <a:t>https://www.mckinsey.com/featured-insights/diversity-and-inclusion/diversity-matters-even-more-the-case-for-holistic-impact#/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4A93C-B73B-0260-6F85-65BE8B27F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479755" y="1939422"/>
            <a:ext cx="4319072" cy="42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9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AF759-A9AF-63A6-93E0-3011CF229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E7454-7444-BFF2-BDF1-E06AD9C9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1A9DB41-C49D-E9FE-1413-FB9B0EA52598}"/>
              </a:ext>
            </a:extLst>
          </p:cNvPr>
          <p:cNvSpPr txBox="1">
            <a:spLocks/>
          </p:cNvSpPr>
          <p:nvPr/>
        </p:nvSpPr>
        <p:spPr>
          <a:xfrm>
            <a:off x="299547" y="289610"/>
            <a:ext cx="11592906" cy="791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Maria Montealegre, NCS Systems Engineer at Saab Australia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DCBAB-67FB-8818-A627-DA586FBADAC3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C6F9FB93-5842-3395-7B3E-F6B2EB5A0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8EA157A3-9434-6E71-D1D4-524F3B53C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516E8A-54E4-C66E-5B2A-CD24C16C3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877" y="1809131"/>
            <a:ext cx="3602245" cy="32397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DCC31E7-C935-6102-853B-D55DAC287EA6}"/>
              </a:ext>
            </a:extLst>
          </p:cNvPr>
          <p:cNvSpPr txBox="1">
            <a:spLocks/>
          </p:cNvSpPr>
          <p:nvPr/>
        </p:nvSpPr>
        <p:spPr>
          <a:xfrm>
            <a:off x="12186758" y="289610"/>
            <a:ext cx="11592906" cy="1051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Kate Hillman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Brisbane Office Managing Partner, Synergy Group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smiling with a rainbow circle around her&#10;&#10;AI-generated content may be incorrect.">
            <a:extLst>
              <a:ext uri="{FF2B5EF4-FFF2-40B4-BE49-F238E27FC236}">
                <a16:creationId xmlns:a16="http://schemas.microsoft.com/office/drawing/2014/main" id="{E2B517A5-D945-B0CE-E402-20586352D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934" y="1814701"/>
            <a:ext cx="3228554" cy="32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73C14-B5FF-D07A-7440-A0FFB9AAE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183E8-982E-E571-EFC2-909FC9D46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353D42B-05E3-6100-94A0-11703CE32E22}"/>
              </a:ext>
            </a:extLst>
          </p:cNvPr>
          <p:cNvSpPr txBox="1">
            <a:spLocks/>
          </p:cNvSpPr>
          <p:nvPr/>
        </p:nvSpPr>
        <p:spPr>
          <a:xfrm>
            <a:off x="299547" y="289610"/>
            <a:ext cx="11592906" cy="1051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Kate Hillman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Brisbane Office Managing Partner, Synergy Group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72D88F-DB05-E67D-5F21-78F03E6F3540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B620BCC3-0E5C-9EC9-7F6B-71D6CED8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73A869EE-2510-4200-6955-CADC670FB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pic>
        <p:nvPicPr>
          <p:cNvPr id="6" name="Picture 5" descr="A person smiling with a rainbow circle around her&#10;&#10;AI-generated content may be incorrect.">
            <a:extLst>
              <a:ext uri="{FF2B5EF4-FFF2-40B4-BE49-F238E27FC236}">
                <a16:creationId xmlns:a16="http://schemas.microsoft.com/office/drawing/2014/main" id="{A2CFB39E-EFF2-C6EC-1CE8-9AF8F5483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23" y="1814701"/>
            <a:ext cx="3228554" cy="32285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B199C6-6427-A190-E6D9-FC177A1F6EFE}"/>
              </a:ext>
            </a:extLst>
          </p:cNvPr>
          <p:cNvSpPr txBox="1">
            <a:spLocks/>
          </p:cNvSpPr>
          <p:nvPr/>
        </p:nvSpPr>
        <p:spPr>
          <a:xfrm>
            <a:off x="-11681446" y="289610"/>
            <a:ext cx="11592906" cy="791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Maria Montealegre, NCS Systems Engineer at Saab Australia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019AC-0077-4E46-5A82-C938B92BA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86116" y="1809131"/>
            <a:ext cx="3602245" cy="32397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6DAA5F-6C53-6899-DBAC-A275E373314E}"/>
              </a:ext>
            </a:extLst>
          </p:cNvPr>
          <p:cNvSpPr txBox="1">
            <a:spLocks/>
          </p:cNvSpPr>
          <p:nvPr/>
        </p:nvSpPr>
        <p:spPr>
          <a:xfrm>
            <a:off x="12468119" y="289611"/>
            <a:ext cx="11592906" cy="772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CMDR Gabby Dobson Royal Australian Navy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F822E04-0889-FB12-AC92-F8BC6B88BB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8523" y="1320616"/>
            <a:ext cx="3732097" cy="42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0CBE2F-5B97-3D02-C578-2D2C76B5A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560FCA-07FC-A7D2-05D0-1F6AAB451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42" y="5174818"/>
            <a:ext cx="3804816" cy="152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F704AA-FBB2-BC78-CCB5-CCA022FD7E31}"/>
              </a:ext>
            </a:extLst>
          </p:cNvPr>
          <p:cNvSpPr txBox="1">
            <a:spLocks/>
          </p:cNvSpPr>
          <p:nvPr/>
        </p:nvSpPr>
        <p:spPr>
          <a:xfrm>
            <a:off x="299547" y="289611"/>
            <a:ext cx="11592906" cy="772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CMDR Gabby Dobson Royal Australian Navy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55962B-3F3E-BB01-602C-BA395A3C8E9D}"/>
              </a:ext>
            </a:extLst>
          </p:cNvPr>
          <p:cNvGrpSpPr/>
          <p:nvPr/>
        </p:nvGrpSpPr>
        <p:grpSpPr>
          <a:xfrm>
            <a:off x="37542" y="5806910"/>
            <a:ext cx="2832657" cy="1051089"/>
            <a:chOff x="9055022" y="4389819"/>
            <a:chExt cx="3033904" cy="1125764"/>
          </a:xfrm>
        </p:grpSpPr>
        <p:pic>
          <p:nvPicPr>
            <p:cNvPr id="10" name="Picture 9" descr="A red and black logo&#10;&#10;AI-generated content may be incorrect.">
              <a:extLst>
                <a:ext uri="{FF2B5EF4-FFF2-40B4-BE49-F238E27FC236}">
                  <a16:creationId xmlns:a16="http://schemas.microsoft.com/office/drawing/2014/main" id="{15BFDC10-DB34-4ED0-E1AB-D991D35B8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022" y="4389819"/>
              <a:ext cx="3033904" cy="1125764"/>
            </a:xfrm>
            <a:prstGeom prst="rect">
              <a:avLst/>
            </a:prstGeom>
          </p:spPr>
        </p:pic>
        <p:pic>
          <p:nvPicPr>
            <p:cNvPr id="11" name="Picture 10" descr="A red and black logo&#10;&#10;AI-generated content may be incorrect.">
              <a:extLst>
                <a:ext uri="{FF2B5EF4-FFF2-40B4-BE49-F238E27FC236}">
                  <a16:creationId xmlns:a16="http://schemas.microsoft.com/office/drawing/2014/main" id="{10F3E59D-49C6-1BF0-A28D-47DDB65AF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76"/>
            <a:stretch>
              <a:fillRect/>
            </a:stretch>
          </p:blipFill>
          <p:spPr>
            <a:xfrm>
              <a:off x="9055022" y="5345533"/>
              <a:ext cx="3033904" cy="157872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F24C2C0-5D04-B729-7234-191938C59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951" y="1320616"/>
            <a:ext cx="3732097" cy="42278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675157-745C-0C0A-E3D0-A9373691DD87}"/>
              </a:ext>
            </a:extLst>
          </p:cNvPr>
          <p:cNvSpPr txBox="1">
            <a:spLocks/>
          </p:cNvSpPr>
          <p:nvPr/>
        </p:nvSpPr>
        <p:spPr>
          <a:xfrm>
            <a:off x="-11728340" y="289610"/>
            <a:ext cx="11592906" cy="1051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tx1"/>
                </a:solidFill>
              </a:rPr>
              <a:t>Kate Hillman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Brisbane Office Managing Partner, Synergy Group</a:t>
            </a:r>
            <a:endParaRPr lang="en-AU" sz="3600" i="1" noProof="0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smiling with a rainbow circle around her&#10;&#10;AI-generated content may be incorrect.">
            <a:extLst>
              <a:ext uri="{FF2B5EF4-FFF2-40B4-BE49-F238E27FC236}">
                <a16:creationId xmlns:a16="http://schemas.microsoft.com/office/drawing/2014/main" id="{BAF1B6EA-D03A-5BD7-8033-8EE999105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6164" y="1814701"/>
            <a:ext cx="3228554" cy="32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VTI">
  <a:themeElements>
    <a:clrScheme name="Custom 42">
      <a:dk1>
        <a:sysClr val="windowText" lastClr="000000"/>
      </a:dk1>
      <a:lt1>
        <a:sysClr val="window" lastClr="FFFFFF"/>
      </a:lt1>
      <a:dk2>
        <a:srgbClr val="642626"/>
      </a:dk2>
      <a:lt2>
        <a:srgbClr val="F3F0E9"/>
      </a:lt2>
      <a:accent1>
        <a:srgbClr val="556D6F"/>
      </a:accent1>
      <a:accent2>
        <a:srgbClr val="C05050"/>
      </a:accent2>
      <a:accent3>
        <a:srgbClr val="BF873A"/>
      </a:accent3>
      <a:accent4>
        <a:srgbClr val="D8897E"/>
      </a:accent4>
      <a:accent5>
        <a:srgbClr val="A4976B"/>
      </a:accent5>
      <a:accent6>
        <a:srgbClr val="D49D8C"/>
      </a:accent6>
      <a:hlink>
        <a:srgbClr val="D13D6E"/>
      </a:hlink>
      <a:folHlink>
        <a:srgbClr val="6C9D92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4264</TotalTime>
  <Words>368</Words>
  <Application>Microsoft Office PowerPoint</Application>
  <PresentationFormat>Widescreen</PresentationFormat>
  <Paragraphs>72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Avenir Next LT Pro</vt:lpstr>
      <vt:lpstr>AvenirNext LT Pro Medium</vt:lpstr>
      <vt:lpstr>Footlight MT Light</vt:lpstr>
      <vt:lpstr>ArchVTI</vt:lpstr>
      <vt:lpstr>Custom Design</vt:lpstr>
      <vt:lpstr>ADM Women in Defence and National Security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 Women in Defence and National Security Events</vt:lpstr>
      <vt:lpstr>PowerPoint Presentation</vt:lpstr>
      <vt:lpstr>ADM Women in Defence and National Security Events</vt:lpstr>
      <vt:lpstr>PowerPoint Presentation</vt:lpstr>
      <vt:lpstr>PowerPoint Presentation</vt:lpstr>
      <vt:lpstr>ADM Women in Defence and National Security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Kylie Leonard</dc:creator>
  <cp:lastModifiedBy>Kylie Leonard</cp:lastModifiedBy>
  <cp:revision>19</cp:revision>
  <dcterms:created xsi:type="dcterms:W3CDTF">2025-05-28T05:48:09Z</dcterms:created>
  <dcterms:modified xsi:type="dcterms:W3CDTF">2025-10-09T23:34:35Z</dcterms:modified>
</cp:coreProperties>
</file>